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7" r:id="rId2"/>
    <p:sldId id="258" r:id="rId3"/>
    <p:sldId id="336" r:id="rId4"/>
    <p:sldId id="267" r:id="rId5"/>
    <p:sldId id="337" r:id="rId6"/>
    <p:sldId id="338" r:id="rId7"/>
    <p:sldId id="259" r:id="rId8"/>
    <p:sldId id="282" r:id="rId9"/>
    <p:sldId id="331" r:id="rId10"/>
    <p:sldId id="266" r:id="rId11"/>
    <p:sldId id="319" r:id="rId12"/>
    <p:sldId id="321" r:id="rId13"/>
    <p:sldId id="322" r:id="rId14"/>
    <p:sldId id="323" r:id="rId15"/>
    <p:sldId id="324" r:id="rId16"/>
    <p:sldId id="325" r:id="rId17"/>
    <p:sldId id="326" r:id="rId18"/>
    <p:sldId id="327" r:id="rId19"/>
    <p:sldId id="328" r:id="rId20"/>
    <p:sldId id="329" r:id="rId21"/>
    <p:sldId id="330" r:id="rId22"/>
    <p:sldId id="332" r:id="rId23"/>
    <p:sldId id="333" r:id="rId24"/>
    <p:sldId id="334" r:id="rId25"/>
    <p:sldId id="269" r:id="rId26"/>
    <p:sldId id="283" r:id="rId27"/>
    <p:sldId id="286" r:id="rId28"/>
    <p:sldId id="335" r:id="rId29"/>
    <p:sldId id="280" r:id="rId30"/>
    <p:sldId id="287" r:id="rId31"/>
    <p:sldId id="288" r:id="rId32"/>
    <p:sldId id="289" r:id="rId33"/>
    <p:sldId id="271" r:id="rId34"/>
    <p:sldId id="272" r:id="rId35"/>
    <p:sldId id="292" r:id="rId36"/>
    <p:sldId id="291" r:id="rId37"/>
    <p:sldId id="273" r:id="rId38"/>
    <p:sldId id="293" r:id="rId39"/>
    <p:sldId id="275" r:id="rId40"/>
    <p:sldId id="295" r:id="rId41"/>
    <p:sldId id="296" r:id="rId42"/>
    <p:sldId id="298" r:id="rId43"/>
    <p:sldId id="297" r:id="rId44"/>
    <p:sldId id="299" r:id="rId45"/>
    <p:sldId id="302" r:id="rId46"/>
    <p:sldId id="300" r:id="rId47"/>
    <p:sldId id="301"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1pPr>
    <a:lvl2pPr marL="0" marR="0" indent="228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2pPr>
    <a:lvl3pPr marL="0" marR="0" indent="457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3pPr>
    <a:lvl4pPr marL="0" marR="0" indent="685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4pPr>
    <a:lvl5pPr marL="0" marR="0" indent="9144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5pPr>
    <a:lvl6pPr marL="0" marR="0" indent="11430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6pPr>
    <a:lvl7pPr marL="0" marR="0" indent="1371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7pPr>
    <a:lvl8pPr marL="0" marR="0" indent="1600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8pPr>
    <a:lvl9pPr marL="0" marR="0" indent="1828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3741"/>
  </p:normalViewPr>
  <p:slideViewPr>
    <p:cSldViewPr snapToGrid="0" snapToObjects="1">
      <p:cViewPr varScale="1">
        <p:scale>
          <a:sx n="111" d="100"/>
          <a:sy n="111" d="100"/>
        </p:scale>
        <p:origin x="402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2354095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4000">
                <a:latin typeface="Roboto Light"/>
                <a:ea typeface="Roboto Light"/>
                <a:cs typeface="Roboto Light"/>
                <a:sym typeface="Roboto Light"/>
              </a:defRPr>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269421" indent="-269421">
              <a:lnSpc>
                <a:spcPct val="100000"/>
              </a:lnSpc>
              <a:defRPr>
                <a:solidFill>
                  <a:srgbClr val="000000">
                    <a:alpha val="56311"/>
                  </a:srgbClr>
                </a:solidFill>
              </a:defRPr>
            </a:lvl1pPr>
            <a:lvl2pPr marL="612321" indent="-269421">
              <a:lnSpc>
                <a:spcPct val="100000"/>
              </a:lnSpc>
              <a:defRPr>
                <a:solidFill>
                  <a:srgbClr val="000000">
                    <a:alpha val="56311"/>
                  </a:srgbClr>
                </a:solidFill>
              </a:defRPr>
            </a:lvl2pPr>
            <a:lvl3pPr marL="955221" indent="-269421">
              <a:lnSpc>
                <a:spcPct val="100000"/>
              </a:lnSpc>
              <a:defRPr>
                <a:solidFill>
                  <a:srgbClr val="000000">
                    <a:alpha val="56311"/>
                  </a:srgbClr>
                </a:solidFill>
              </a:defRPr>
            </a:lvl3pPr>
            <a:lvl4pPr marL="1298121" indent="-269421">
              <a:lnSpc>
                <a:spcPct val="100000"/>
              </a:lnSpc>
              <a:defRPr>
                <a:solidFill>
                  <a:srgbClr val="000000">
                    <a:alpha val="56311"/>
                  </a:srgbClr>
                </a:solidFill>
              </a:defRPr>
            </a:lvl4pPr>
            <a:lvl5pPr marL="1641021" indent="-269421">
              <a:lnSpc>
                <a:spcPct val="100000"/>
              </a:lnSpc>
              <a:defRPr>
                <a:solidFill>
                  <a:srgbClr val="000000">
                    <a:alpha val="5631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57200"/>
          </a:xfrm>
          <a:prstGeom prst="rect">
            <a:avLst/>
          </a:prstGeom>
        </p:spPr>
        <p:txBody>
          <a:bodyPr anchor="t">
            <a:spAutoFit/>
          </a:bodyPr>
          <a:lstStyle>
            <a:lvl1pPr marL="0" indent="0" algn="r">
              <a:lnSpc>
                <a:spcPct val="100000"/>
              </a:lnSpc>
              <a:buSzTx/>
              <a:buNone/>
              <a:defRPr>
                <a:solidFill>
                  <a:srgbClr val="000000">
                    <a:alpha val="56311"/>
                  </a:srgbClr>
                </a:solidFill>
              </a:defRPr>
            </a:lvl1pPr>
          </a:lstStyle>
          <a:p>
            <a:r>
              <a:t>–Johnny Appleseed</a:t>
            </a:r>
          </a:p>
        </p:txBody>
      </p:sp>
      <p:sp>
        <p:nvSpPr>
          <p:cNvPr id="94" name="“Type a quote here.”"/>
          <p:cNvSpPr txBox="1">
            <a:spLocks noGrp="1"/>
          </p:cNvSpPr>
          <p:nvPr>
            <p:ph type="body" sz="quarter" idx="14"/>
          </p:nvPr>
        </p:nvSpPr>
        <p:spPr>
          <a:xfrm>
            <a:off x="1270000" y="4267200"/>
            <a:ext cx="10464800" cy="609600"/>
          </a:xfrm>
          <a:prstGeom prst="rect">
            <a:avLst/>
          </a:prstGeom>
        </p:spPr>
        <p:txBody>
          <a:bodyPr>
            <a:spAutoFit/>
          </a:bodyPr>
          <a:lstStyle>
            <a:lvl1pPr marL="0" indent="0" algn="r">
              <a:lnSpc>
                <a:spcPct val="100000"/>
              </a:lnSpc>
              <a:buSzTx/>
              <a:buNone/>
              <a:defRPr>
                <a:solidFill>
                  <a:srgbClr val="000000">
                    <a:alpha val="56311"/>
                  </a:srgbClr>
                </a:solidFill>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defRPr sz="16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txStyles>
    <p:titleStyle>
      <a:lvl1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1pPr>
      <a:lvl2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2pPr>
      <a:lvl3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3pPr>
      <a:lvl4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4pPr>
      <a:lvl5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5pPr>
      <a:lvl6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6pPr>
      <a:lvl7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7pPr>
      <a:lvl8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8pPr>
      <a:lvl9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9pPr>
    </p:titleStyle>
    <p:bodyStyle>
      <a:lvl1pPr marL="305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1pPr>
      <a:lvl2pPr marL="750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2pPr>
      <a:lvl3pPr marL="1194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3pPr>
      <a:lvl4pPr marL="1639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4pPr>
      <a:lvl5pPr marL="2083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5pPr>
      <a:lvl6pPr marL="2528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6pPr>
      <a:lvl7pPr marL="2972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7pPr>
      <a:lvl8pPr marL="3417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8pPr>
      <a:lvl9pPr marL="3861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algs4.cs.princeton.edu/home/" TargetMode="Externa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25"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26"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127" name="Title"/>
          <p:cNvSpPr txBox="1"/>
          <p:nvPr/>
        </p:nvSpPr>
        <p:spPr>
          <a:xfrm>
            <a:off x="1537098" y="1716113"/>
            <a:ext cx="9930604"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pPr algn="ctr"/>
            <a:r>
              <a:rPr lang="ru-RU" dirty="0"/>
              <a:t>Алгоритмы и структуры данных</a:t>
            </a:r>
            <a:endParaRPr dirty="0"/>
          </a:p>
        </p:txBody>
      </p:sp>
      <p:sp>
        <p:nvSpPr>
          <p:cNvPr id="128" name="Subtitle"/>
          <p:cNvSpPr txBox="1"/>
          <p:nvPr/>
        </p:nvSpPr>
        <p:spPr>
          <a:xfrm>
            <a:off x="2317443" y="4039689"/>
            <a:ext cx="867329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a:solidFill>
                  <a:srgbClr val="000000">
                    <a:alpha val="87042"/>
                  </a:srgbClr>
                </a:solidFill>
                <a:latin typeface="Roboto Light"/>
                <a:ea typeface="Roboto Light"/>
                <a:cs typeface="Roboto Light"/>
                <a:sym typeface="Roboto Light"/>
              </a:defRPr>
            </a:lvl1pPr>
          </a:lstStyle>
          <a:p>
            <a:pPr algn="ctr"/>
            <a:r>
              <a:rPr lang="ru-RU" dirty="0"/>
              <a:t>Введение.</a:t>
            </a:r>
          </a:p>
          <a:p>
            <a:pPr algn="ctr"/>
            <a:r>
              <a:rPr lang="ru-RU" dirty="0"/>
              <a:t>Переменные и массивы. </a:t>
            </a:r>
          </a:p>
          <a:p>
            <a:pPr algn="ctr"/>
            <a:r>
              <a:rPr lang="ru-RU" dirty="0"/>
              <a:t>Алгоритмы на массивах.</a:t>
            </a:r>
            <a:endParaRPr lang="en-US" dirty="0"/>
          </a:p>
        </p:txBody>
      </p:sp>
      <p:pic>
        <p:nvPicPr>
          <p:cNvPr id="3" name="Рисунок 2">
            <a:extLst>
              <a:ext uri="{FF2B5EF4-FFF2-40B4-BE49-F238E27FC236}">
                <a16:creationId xmlns:a16="http://schemas.microsoft.com/office/drawing/2014/main" id="{B36BAFEC-CAC7-A541-BC2C-B4AFFEA80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Algorithms.jpg" descr="Algorithms.jpg"/>
          <p:cNvPicPr>
            <a:picLocks noChangeAspect="1"/>
          </p:cNvPicPr>
          <p:nvPr/>
        </p:nvPicPr>
        <p:blipFill>
          <a:blip r:embed="rId2"/>
          <a:stretch>
            <a:fillRect/>
          </a:stretch>
        </p:blipFill>
        <p:spPr>
          <a:xfrm>
            <a:off x="0" y="0"/>
            <a:ext cx="13008000" cy="9756000"/>
          </a:xfrm>
          <a:prstGeom prst="rect">
            <a:avLst/>
          </a:prstGeom>
          <a:ln w="12700">
            <a:miter lim="400000"/>
          </a:ln>
        </p:spPr>
      </p:pic>
      <p:sp>
        <p:nvSpPr>
          <p:cNvPr id="181" name="Page name"/>
          <p:cNvSpPr txBox="1"/>
          <p:nvPr/>
        </p:nvSpPr>
        <p:spPr>
          <a:xfrm>
            <a:off x="806543" y="223927"/>
            <a:ext cx="352660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Области </a:t>
            </a:r>
            <a:r>
              <a:rPr lang="en-US" dirty="0"/>
              <a:t>computer science</a:t>
            </a:r>
            <a:endParaRPr dirty="0"/>
          </a:p>
        </p:txBody>
      </p:sp>
      <p:sp>
        <p:nvSpPr>
          <p:cNvPr id="184" name="Small title"/>
          <p:cNvSpPr txBox="1"/>
          <p:nvPr/>
        </p:nvSpPr>
        <p:spPr>
          <a:xfrm>
            <a:off x="906845" y="3379746"/>
            <a:ext cx="336790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Алгоритмы</a:t>
            </a:r>
            <a:r>
              <a:rPr lang="en-US" dirty="0"/>
              <a:t> </a:t>
            </a:r>
            <a:r>
              <a:rPr lang="ru-RU" dirty="0"/>
              <a:t>и структуры </a:t>
            </a:r>
          </a:p>
          <a:p>
            <a:r>
              <a:rPr lang="ru-RU" dirty="0"/>
              <a:t>данных</a:t>
            </a:r>
            <a:r>
              <a:rPr lang="en-US" dirty="0"/>
              <a:t> </a:t>
            </a:r>
          </a:p>
          <a:p>
            <a:r>
              <a:rPr lang="en-US" dirty="0"/>
              <a:t>(Algorithms)</a:t>
            </a:r>
            <a:endParaRPr dirty="0"/>
          </a:p>
        </p:txBody>
      </p:sp>
      <p:sp>
        <p:nvSpPr>
          <p:cNvPr id="185" name="Small subtitle"/>
          <p:cNvSpPr txBox="1"/>
          <p:nvPr/>
        </p:nvSpPr>
        <p:spPr>
          <a:xfrm>
            <a:off x="1881311" y="4255012"/>
            <a:ext cx="102657" cy="364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vl1pPr>
          </a:lstStyle>
          <a:p>
            <a:endParaRPr dirty="0"/>
          </a:p>
        </p:txBody>
      </p:sp>
      <p:sp>
        <p:nvSpPr>
          <p:cNvPr id="187" name="Small title"/>
          <p:cNvSpPr txBox="1"/>
          <p:nvPr/>
        </p:nvSpPr>
        <p:spPr>
          <a:xfrm>
            <a:off x="4748715" y="3389329"/>
            <a:ext cx="3507370"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Архитектура компьютера</a:t>
            </a:r>
            <a:endParaRPr lang="en-US" dirty="0"/>
          </a:p>
          <a:p>
            <a:r>
              <a:rPr lang="ru-RU" dirty="0"/>
              <a:t>(</a:t>
            </a:r>
            <a:r>
              <a:rPr lang="en-US" dirty="0"/>
              <a:t>Hardware)</a:t>
            </a:r>
            <a:endParaRPr dirty="0"/>
          </a:p>
        </p:txBody>
      </p:sp>
      <p:sp>
        <p:nvSpPr>
          <p:cNvPr id="190" name="Small title"/>
          <p:cNvSpPr txBox="1"/>
          <p:nvPr/>
        </p:nvSpPr>
        <p:spPr>
          <a:xfrm>
            <a:off x="8992133" y="3475311"/>
            <a:ext cx="284372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Компьютерные сети</a:t>
            </a:r>
          </a:p>
          <a:p>
            <a:r>
              <a:rPr lang="ru-RU" dirty="0"/>
              <a:t>(</a:t>
            </a:r>
            <a:r>
              <a:rPr lang="en-US" dirty="0"/>
              <a:t>Networks)</a:t>
            </a:r>
            <a:endParaRPr lang="ru-RU" dirty="0"/>
          </a:p>
        </p:txBody>
      </p:sp>
      <p:sp>
        <p:nvSpPr>
          <p:cNvPr id="193" name="Small title"/>
          <p:cNvSpPr txBox="1"/>
          <p:nvPr/>
        </p:nvSpPr>
        <p:spPr>
          <a:xfrm>
            <a:off x="713646" y="6894445"/>
            <a:ext cx="3701334"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Искусственный интеллект </a:t>
            </a:r>
          </a:p>
          <a:p>
            <a:r>
              <a:rPr lang="ru-RU" dirty="0"/>
              <a:t>и анализ данных</a:t>
            </a:r>
            <a:endParaRPr lang="en-US" dirty="0"/>
          </a:p>
          <a:p>
            <a:r>
              <a:rPr lang="ru-RU" dirty="0"/>
              <a:t>(</a:t>
            </a:r>
            <a:r>
              <a:rPr lang="en-US" dirty="0"/>
              <a:t>AI &amp; Data Mining) </a:t>
            </a:r>
            <a:endParaRPr dirty="0"/>
          </a:p>
        </p:txBody>
      </p:sp>
      <p:sp>
        <p:nvSpPr>
          <p:cNvPr id="196" name="Small title"/>
          <p:cNvSpPr txBox="1"/>
          <p:nvPr/>
        </p:nvSpPr>
        <p:spPr>
          <a:xfrm>
            <a:off x="5128626" y="6894445"/>
            <a:ext cx="2747547"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Программирование</a:t>
            </a:r>
            <a:endParaRPr lang="en-US" dirty="0"/>
          </a:p>
          <a:p>
            <a:r>
              <a:rPr lang="en-US" dirty="0"/>
              <a:t>(Programming)</a:t>
            </a:r>
            <a:endParaRPr dirty="0"/>
          </a:p>
        </p:txBody>
      </p:sp>
      <p:sp>
        <p:nvSpPr>
          <p:cNvPr id="199" name="Small title"/>
          <p:cNvSpPr txBox="1"/>
          <p:nvPr/>
        </p:nvSpPr>
        <p:spPr>
          <a:xfrm>
            <a:off x="8338911" y="6894445"/>
            <a:ext cx="4150175"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a:solidFill>
                  <a:srgbClr val="000000">
                    <a:alpha val="87042"/>
                  </a:srgbClr>
                </a:solidFill>
              </a:defRPr>
            </a:lvl1pPr>
          </a:lstStyle>
          <a:p>
            <a:r>
              <a:rPr lang="ru-RU" dirty="0"/>
              <a:t>Безопасность и устойчивость </a:t>
            </a:r>
            <a:endParaRPr lang="en-US" dirty="0"/>
          </a:p>
          <a:p>
            <a:r>
              <a:rPr lang="ru-RU" dirty="0"/>
              <a:t>(</a:t>
            </a:r>
            <a:r>
              <a:rPr lang="en-US" dirty="0"/>
              <a:t>Security &amp; Reliability)</a:t>
            </a:r>
            <a:endParaRPr dirty="0"/>
          </a:p>
        </p:txBody>
      </p:sp>
      <p:pic>
        <p:nvPicPr>
          <p:cNvPr id="2" name="Рисунок 1">
            <a:extLst>
              <a:ext uri="{FF2B5EF4-FFF2-40B4-BE49-F238E27FC236}">
                <a16:creationId xmlns:a16="http://schemas.microsoft.com/office/drawing/2014/main" id="{DC29CAB7-88BF-0344-A61A-E7B25766D984}"/>
              </a:ext>
            </a:extLst>
          </p:cNvPr>
          <p:cNvPicPr>
            <a:picLocks noChangeAspect="1"/>
          </p:cNvPicPr>
          <p:nvPr/>
        </p:nvPicPr>
        <p:blipFill>
          <a:blip r:embed="rId3"/>
          <a:stretch>
            <a:fillRect/>
          </a:stretch>
        </p:blipFill>
        <p:spPr>
          <a:xfrm>
            <a:off x="1518790" y="1377566"/>
            <a:ext cx="1952039" cy="1952039"/>
          </a:xfrm>
          <a:prstGeom prst="rect">
            <a:avLst/>
          </a:prstGeom>
        </p:spPr>
      </p:pic>
      <p:pic>
        <p:nvPicPr>
          <p:cNvPr id="3" name="Рисунок 2">
            <a:extLst>
              <a:ext uri="{FF2B5EF4-FFF2-40B4-BE49-F238E27FC236}">
                <a16:creationId xmlns:a16="http://schemas.microsoft.com/office/drawing/2014/main" id="{7A08637E-CF04-8D45-9FC6-5A0A6939D4CA}"/>
              </a:ext>
            </a:extLst>
          </p:cNvPr>
          <p:cNvPicPr>
            <a:picLocks noChangeAspect="1"/>
          </p:cNvPicPr>
          <p:nvPr/>
        </p:nvPicPr>
        <p:blipFill>
          <a:blip r:embed="rId4"/>
          <a:stretch>
            <a:fillRect/>
          </a:stretch>
        </p:blipFill>
        <p:spPr>
          <a:xfrm>
            <a:off x="4892617" y="1326406"/>
            <a:ext cx="2983556" cy="1986852"/>
          </a:xfrm>
          <a:prstGeom prst="rect">
            <a:avLst/>
          </a:prstGeom>
        </p:spPr>
      </p:pic>
      <p:pic>
        <p:nvPicPr>
          <p:cNvPr id="4" name="Рисунок 3">
            <a:extLst>
              <a:ext uri="{FF2B5EF4-FFF2-40B4-BE49-F238E27FC236}">
                <a16:creationId xmlns:a16="http://schemas.microsoft.com/office/drawing/2014/main" id="{D72F76AC-9F5A-4043-84C5-4F8BC9CF2824}"/>
              </a:ext>
            </a:extLst>
          </p:cNvPr>
          <p:cNvPicPr>
            <a:picLocks noChangeAspect="1"/>
          </p:cNvPicPr>
          <p:nvPr/>
        </p:nvPicPr>
        <p:blipFill>
          <a:blip r:embed="rId5"/>
          <a:stretch>
            <a:fillRect/>
          </a:stretch>
        </p:blipFill>
        <p:spPr>
          <a:xfrm>
            <a:off x="9341988" y="1437290"/>
            <a:ext cx="1952039" cy="1952039"/>
          </a:xfrm>
          <a:prstGeom prst="rect">
            <a:avLst/>
          </a:prstGeom>
        </p:spPr>
      </p:pic>
      <p:pic>
        <p:nvPicPr>
          <p:cNvPr id="5" name="Рисунок 4">
            <a:extLst>
              <a:ext uri="{FF2B5EF4-FFF2-40B4-BE49-F238E27FC236}">
                <a16:creationId xmlns:a16="http://schemas.microsoft.com/office/drawing/2014/main" id="{364905C0-2A3C-5C4F-8AA7-D718A5749389}"/>
              </a:ext>
            </a:extLst>
          </p:cNvPr>
          <p:cNvPicPr>
            <a:picLocks noChangeAspect="1"/>
          </p:cNvPicPr>
          <p:nvPr/>
        </p:nvPicPr>
        <p:blipFill>
          <a:blip r:embed="rId6"/>
          <a:stretch>
            <a:fillRect/>
          </a:stretch>
        </p:blipFill>
        <p:spPr>
          <a:xfrm>
            <a:off x="1518791" y="4876800"/>
            <a:ext cx="1952038" cy="1952038"/>
          </a:xfrm>
          <a:prstGeom prst="rect">
            <a:avLst/>
          </a:prstGeom>
        </p:spPr>
      </p:pic>
      <p:pic>
        <p:nvPicPr>
          <p:cNvPr id="6" name="Рисунок 5">
            <a:extLst>
              <a:ext uri="{FF2B5EF4-FFF2-40B4-BE49-F238E27FC236}">
                <a16:creationId xmlns:a16="http://schemas.microsoft.com/office/drawing/2014/main" id="{046F2900-5222-3C46-B8FA-7588ED947973}"/>
              </a:ext>
            </a:extLst>
          </p:cNvPr>
          <p:cNvPicPr>
            <a:picLocks noChangeAspect="1"/>
          </p:cNvPicPr>
          <p:nvPr/>
        </p:nvPicPr>
        <p:blipFill>
          <a:blip r:embed="rId7"/>
          <a:stretch>
            <a:fillRect/>
          </a:stretch>
        </p:blipFill>
        <p:spPr>
          <a:xfrm>
            <a:off x="5625264" y="4905031"/>
            <a:ext cx="2057484" cy="2057484"/>
          </a:xfrm>
          <a:prstGeom prst="rect">
            <a:avLst/>
          </a:prstGeom>
        </p:spPr>
      </p:pic>
      <p:pic>
        <p:nvPicPr>
          <p:cNvPr id="13" name="Рисунок 12">
            <a:extLst>
              <a:ext uri="{FF2B5EF4-FFF2-40B4-BE49-F238E27FC236}">
                <a16:creationId xmlns:a16="http://schemas.microsoft.com/office/drawing/2014/main" id="{2540E0ED-E67E-AE45-9AAD-E94AE80A3E2B}"/>
              </a:ext>
            </a:extLst>
          </p:cNvPr>
          <p:cNvPicPr>
            <a:picLocks noChangeAspect="1"/>
          </p:cNvPicPr>
          <p:nvPr/>
        </p:nvPicPr>
        <p:blipFill>
          <a:blip r:embed="rId8"/>
          <a:stretch>
            <a:fillRect/>
          </a:stretch>
        </p:blipFill>
        <p:spPr>
          <a:xfrm>
            <a:off x="9533973" y="4876802"/>
            <a:ext cx="1952036" cy="1952036"/>
          </a:xfrm>
          <a:prstGeom prst="rect">
            <a:avLst/>
          </a:prstGeom>
        </p:spPr>
      </p:pic>
    </p:spTree>
    <p:extLst>
      <p:ext uri="{BB962C8B-B14F-4D97-AF65-F5344CB8AC3E}">
        <p14:creationId xmlns:p14="http://schemas.microsoft.com/office/powerpoint/2010/main" val="31385092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316112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Информация и данные</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39124" y="1467297"/>
            <a:ext cx="11326551" cy="2648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Данные</a:t>
            </a:r>
            <a:r>
              <a:rPr lang="ru-RU" sz="2800" dirty="0"/>
              <a:t> — это совокупность сведений, зафиксированных на определённом носителе в форме, пригодной для постоянного хранения, передачи и обработки. Преобразование и обработка данных позволяет получить информацию. Данные — это «сырьё» для получения информации.</a:t>
            </a:r>
            <a:endParaRPr sz="2800" dirty="0"/>
          </a:p>
        </p:txBody>
      </p:sp>
      <p:pic>
        <p:nvPicPr>
          <p:cNvPr id="1026" name="Picture 2" descr="raw data">
            <a:extLst>
              <a:ext uri="{FF2B5EF4-FFF2-40B4-BE49-F238E27FC236}">
                <a16:creationId xmlns:a16="http://schemas.microsoft.com/office/drawing/2014/main" id="{63244014-B108-468A-B008-25FAD7B89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249" y="4238590"/>
            <a:ext cx="8702202" cy="453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3500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316112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Информация и данные</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47516" y="1327141"/>
            <a:ext cx="11326551" cy="161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Информация — </a:t>
            </a:r>
            <a:r>
              <a:rPr lang="ru-RU" sz="2800" dirty="0"/>
              <a:t>это сведения об объектах и явлениях окружающего мира, уменьшающие степень неопределённости знаний об этих объектах или явлениях.</a:t>
            </a:r>
            <a:endParaRPr sz="2800" dirty="0"/>
          </a:p>
        </p:txBody>
      </p:sp>
      <p:pic>
        <p:nvPicPr>
          <p:cNvPr id="3" name="Рисунок 2">
            <a:extLst>
              <a:ext uri="{FF2B5EF4-FFF2-40B4-BE49-F238E27FC236}">
                <a16:creationId xmlns:a16="http://schemas.microsoft.com/office/drawing/2014/main" id="{2CDD9431-4CCD-4F25-B49C-3430C0689A5F}"/>
              </a:ext>
            </a:extLst>
          </p:cNvPr>
          <p:cNvPicPr>
            <a:picLocks noChangeAspect="1"/>
          </p:cNvPicPr>
          <p:nvPr/>
        </p:nvPicPr>
        <p:blipFill>
          <a:blip r:embed="rId3"/>
          <a:stretch>
            <a:fillRect/>
          </a:stretch>
        </p:blipFill>
        <p:spPr>
          <a:xfrm>
            <a:off x="1884680" y="3890115"/>
            <a:ext cx="8710168" cy="4543805"/>
          </a:xfrm>
          <a:prstGeom prst="rect">
            <a:avLst/>
          </a:prstGeom>
        </p:spPr>
      </p:pic>
    </p:spTree>
    <p:extLst>
      <p:ext uri="{BB962C8B-B14F-4D97-AF65-F5344CB8AC3E}">
        <p14:creationId xmlns:p14="http://schemas.microsoft.com/office/powerpoint/2010/main" val="38331884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316112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Информация и данные</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06543" y="1248679"/>
            <a:ext cx="11326551" cy="5233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marL="457200" indent="-457200" algn="just">
              <a:buFont typeface="Arial" panose="020B0604020202020204" pitchFamily="34" charset="0"/>
              <a:buChar char="•"/>
            </a:pPr>
            <a:r>
              <a:rPr lang="ru-RU" sz="2800" b="1" dirty="0"/>
              <a:t>Получение информации</a:t>
            </a:r>
            <a:r>
              <a:rPr lang="ru-RU" sz="2800" dirty="0"/>
              <a:t> (извлечение данных из хранилища/источника данных, наблюдение за событиями и явлениями, общение, СМИ и масс-медиа).</a:t>
            </a:r>
          </a:p>
          <a:p>
            <a:pPr marL="457200" indent="-457200" algn="just">
              <a:buFont typeface="Arial" panose="020B0604020202020204" pitchFamily="34" charset="0"/>
              <a:buChar char="•"/>
            </a:pPr>
            <a:endParaRPr lang="ru-RU" sz="2800" dirty="0"/>
          </a:p>
          <a:p>
            <a:pPr marL="457200" indent="-457200" algn="just">
              <a:buFont typeface="Arial" panose="020B0604020202020204" pitchFamily="34" charset="0"/>
              <a:buChar char="•"/>
            </a:pPr>
            <a:r>
              <a:rPr lang="ru-RU" sz="2800" b="1" dirty="0"/>
              <a:t>Хранение информации</a:t>
            </a:r>
            <a:r>
              <a:rPr lang="ru-RU" sz="2800" dirty="0"/>
              <a:t> – </a:t>
            </a:r>
            <a:r>
              <a:rPr lang="en-US" sz="2800" dirty="0"/>
              <a:t>(</a:t>
            </a:r>
            <a:r>
              <a:rPr lang="ru-RU" sz="2800" dirty="0"/>
              <a:t>Примеры?)</a:t>
            </a:r>
          </a:p>
          <a:p>
            <a:pPr marL="457200" indent="-457200" algn="just">
              <a:buFont typeface="Arial" panose="020B0604020202020204" pitchFamily="34" charset="0"/>
              <a:buChar char="•"/>
            </a:pPr>
            <a:endParaRPr lang="ru-RU" sz="2800" dirty="0"/>
          </a:p>
          <a:p>
            <a:pPr marL="457200" indent="-457200" algn="just">
              <a:buFont typeface="Arial" panose="020B0604020202020204" pitchFamily="34" charset="0"/>
              <a:buChar char="•"/>
            </a:pPr>
            <a:r>
              <a:rPr lang="ru-RU" sz="2800" b="1" dirty="0"/>
              <a:t>Обработка информации</a:t>
            </a:r>
            <a:r>
              <a:rPr lang="ru-RU" sz="2800" dirty="0"/>
              <a:t> - численные расчёты, редактирование, упорядочивание, обобщение, систематизация и т. д.</a:t>
            </a:r>
          </a:p>
          <a:p>
            <a:pPr marL="457200" indent="-457200" algn="just">
              <a:buFont typeface="Arial" panose="020B0604020202020204" pitchFamily="34" charset="0"/>
              <a:buChar char="•"/>
            </a:pPr>
            <a:endParaRPr lang="ru-RU" sz="2800" dirty="0"/>
          </a:p>
          <a:p>
            <a:pPr marL="457200" indent="-457200" algn="just">
              <a:buFont typeface="Arial" panose="020B0604020202020204" pitchFamily="34" charset="0"/>
              <a:buChar char="•"/>
            </a:pPr>
            <a:r>
              <a:rPr lang="ru-RU" sz="2800" b="1" dirty="0"/>
              <a:t>Передача информации</a:t>
            </a:r>
            <a:r>
              <a:rPr lang="ru-RU" sz="2800" dirty="0"/>
              <a:t> – (Примеры?)</a:t>
            </a:r>
          </a:p>
        </p:txBody>
      </p:sp>
    </p:spTree>
    <p:extLst>
      <p:ext uri="{BB962C8B-B14F-4D97-AF65-F5344CB8AC3E}">
        <p14:creationId xmlns:p14="http://schemas.microsoft.com/office/powerpoint/2010/main" val="30334932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31682" y="1068221"/>
            <a:ext cx="11326551"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Одним из первых вычислений устройства были счеты. История говорит нам, что его корни, скорее всего, уходят корнями в древний Китай и использовались они в ранней греческой и римской цивилизациях. Машина была довольно простой, состоящий из бусинок, нанизанных на стержни, которые, в свою очередь, установлены в прямоугольную раму. </a:t>
            </a:r>
          </a:p>
        </p:txBody>
      </p:sp>
      <p:pic>
        <p:nvPicPr>
          <p:cNvPr id="6" name="Рисунок 5" descr="Изображение выглядит как текст&#10;&#10;Автоматически созданное описание">
            <a:extLst>
              <a:ext uri="{FF2B5EF4-FFF2-40B4-BE49-F238E27FC236}">
                <a16:creationId xmlns:a16="http://schemas.microsoft.com/office/drawing/2014/main" id="{025BEF24-183C-4BE1-A3E2-6E8FCE80ECD6}"/>
              </a:ext>
            </a:extLst>
          </p:cNvPr>
          <p:cNvPicPr/>
          <p:nvPr/>
        </p:nvPicPr>
        <p:blipFill>
          <a:blip r:embed="rId3"/>
          <a:stretch>
            <a:fillRect/>
          </a:stretch>
        </p:blipFill>
        <p:spPr>
          <a:xfrm>
            <a:off x="3607946" y="4376928"/>
            <a:ext cx="6035926" cy="4630264"/>
          </a:xfrm>
          <a:prstGeom prst="rect">
            <a:avLst/>
          </a:prstGeom>
        </p:spPr>
      </p:pic>
    </p:spTree>
    <p:extLst>
      <p:ext uri="{BB962C8B-B14F-4D97-AF65-F5344CB8AC3E}">
        <p14:creationId xmlns:p14="http://schemas.microsoft.com/office/powerpoint/2010/main" val="22771350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916140" y="1292677"/>
            <a:ext cx="11326551" cy="21313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Далее развитие шагнуло в сторону счётных машин – машин, полагающихся на шестерёнки и механизмы.</a:t>
            </a:r>
          </a:p>
          <a:p>
            <a:pPr algn="just"/>
            <a:endParaRPr lang="ru-RU" sz="2800" dirty="0"/>
          </a:p>
          <a:p>
            <a:pPr algn="just"/>
            <a:r>
              <a:rPr lang="ru-RU" sz="2800" dirty="0"/>
              <a:t>Первым считаются часы </a:t>
            </a:r>
            <a:r>
              <a:rPr lang="ru-RU" sz="2800" dirty="0" err="1"/>
              <a:t>Шиккарда</a:t>
            </a:r>
            <a:r>
              <a:rPr lang="ru-RU" sz="2800" dirty="0"/>
              <a:t>:</a:t>
            </a:r>
          </a:p>
        </p:txBody>
      </p:sp>
      <p:pic>
        <p:nvPicPr>
          <p:cNvPr id="8" name="Рисунок 7" descr="Изображение выглядит как внутренний, деревянный&#10;&#10;Автоматически созданное описание">
            <a:extLst>
              <a:ext uri="{FF2B5EF4-FFF2-40B4-BE49-F238E27FC236}">
                <a16:creationId xmlns:a16="http://schemas.microsoft.com/office/drawing/2014/main" id="{27C461E7-8299-476A-9C1E-DF21771102B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2669" y="3584448"/>
            <a:ext cx="7345426" cy="5092192"/>
          </a:xfrm>
          <a:prstGeom prst="rect">
            <a:avLst/>
          </a:prstGeom>
          <a:noFill/>
          <a:ln>
            <a:noFill/>
          </a:ln>
        </p:spPr>
      </p:pic>
    </p:spTree>
    <p:extLst>
      <p:ext uri="{BB962C8B-B14F-4D97-AF65-F5344CB8AC3E}">
        <p14:creationId xmlns:p14="http://schemas.microsoft.com/office/powerpoint/2010/main" val="345217652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916140" y="1034145"/>
            <a:ext cx="11326551" cy="2648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Далее свои счётные машины создали такие выдающиеся учёные как </a:t>
            </a:r>
            <a:r>
              <a:rPr lang="ru-RU" sz="2800" dirty="0" err="1"/>
              <a:t>Блез</a:t>
            </a:r>
            <a:r>
              <a:rPr lang="ru-RU" sz="2800" dirty="0"/>
              <a:t> Паскаль и Вильгельм Лейбниц. Новый шаг был сделан Чарльзом </a:t>
            </a:r>
            <a:r>
              <a:rPr lang="ru-RU" sz="2800" dirty="0" err="1"/>
              <a:t>Бебиджем</a:t>
            </a:r>
            <a:r>
              <a:rPr lang="ru-RU" sz="2800" dirty="0"/>
              <a:t> – им была создана первая “программируемая” вычислительная машина. Называлась она “Разностной машиной”.</a:t>
            </a:r>
          </a:p>
        </p:txBody>
      </p:sp>
      <p:pic>
        <p:nvPicPr>
          <p:cNvPr id="3" name="Рисунок 2">
            <a:extLst>
              <a:ext uri="{FF2B5EF4-FFF2-40B4-BE49-F238E27FC236}">
                <a16:creationId xmlns:a16="http://schemas.microsoft.com/office/drawing/2014/main" id="{982701BE-8A27-48EB-941F-9E5844E8B9A1}"/>
              </a:ext>
            </a:extLst>
          </p:cNvPr>
          <p:cNvPicPr>
            <a:picLocks noChangeAspect="1"/>
          </p:cNvPicPr>
          <p:nvPr/>
        </p:nvPicPr>
        <p:blipFill>
          <a:blip r:embed="rId3"/>
          <a:stretch>
            <a:fillRect/>
          </a:stretch>
        </p:blipFill>
        <p:spPr>
          <a:xfrm>
            <a:off x="3091255" y="3862492"/>
            <a:ext cx="6713728" cy="4856963"/>
          </a:xfrm>
          <a:prstGeom prst="rect">
            <a:avLst/>
          </a:prstGeom>
        </p:spPr>
      </p:pic>
    </p:spTree>
    <p:extLst>
      <p:ext uri="{BB962C8B-B14F-4D97-AF65-F5344CB8AC3E}">
        <p14:creationId xmlns:p14="http://schemas.microsoft.com/office/powerpoint/2010/main" val="21674127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916140" y="1034145"/>
            <a:ext cx="11326551" cy="2648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Фактически, </a:t>
            </a:r>
            <a:r>
              <a:rPr lang="ru-RU" sz="2800" b="1" dirty="0"/>
              <a:t>Августа Ада Байрон (Ада Лавлейс), </a:t>
            </a:r>
            <a:r>
              <a:rPr lang="ru-RU" sz="2800" dirty="0"/>
              <a:t>опубликовавшая статью, в которой продемонстрировала как можно запрограммировать аналитическую машину Бэббиджа на выполнение различных вычислений, сегодня считается первым в мире программистом</a:t>
            </a:r>
          </a:p>
        </p:txBody>
      </p:sp>
      <p:pic>
        <p:nvPicPr>
          <p:cNvPr id="8" name="Рисунок 7" descr="Эволюция носителей информации: о перфокартах, магнитных плёнках и дискетах  / Блог компании OCZ Storage Solutions / Хабр">
            <a:extLst>
              <a:ext uri="{FF2B5EF4-FFF2-40B4-BE49-F238E27FC236}">
                <a16:creationId xmlns:a16="http://schemas.microsoft.com/office/drawing/2014/main" id="{7C3B6BF1-223F-4D7C-B200-9036E12C35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79390" y="3889248"/>
            <a:ext cx="7846019" cy="3805682"/>
          </a:xfrm>
          <a:prstGeom prst="rect">
            <a:avLst/>
          </a:prstGeom>
          <a:noFill/>
          <a:ln>
            <a:noFill/>
          </a:ln>
        </p:spPr>
      </p:pic>
    </p:spTree>
    <p:extLst>
      <p:ext uri="{BB962C8B-B14F-4D97-AF65-F5344CB8AC3E}">
        <p14:creationId xmlns:p14="http://schemas.microsoft.com/office/powerpoint/2010/main" val="348418752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916140" y="1411003"/>
            <a:ext cx="11326551" cy="1097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Далее механические вычислительные машины только усложнялись:</a:t>
            </a:r>
          </a:p>
        </p:txBody>
      </p:sp>
      <p:pic>
        <p:nvPicPr>
          <p:cNvPr id="3" name="Рисунок 2">
            <a:extLst>
              <a:ext uri="{FF2B5EF4-FFF2-40B4-BE49-F238E27FC236}">
                <a16:creationId xmlns:a16="http://schemas.microsoft.com/office/drawing/2014/main" id="{41C0D051-EEB8-EB45-422E-61E76B972E89}"/>
              </a:ext>
            </a:extLst>
          </p:cNvPr>
          <p:cNvPicPr>
            <a:picLocks noChangeAspect="1"/>
          </p:cNvPicPr>
          <p:nvPr/>
        </p:nvPicPr>
        <p:blipFill>
          <a:blip r:embed="rId3"/>
          <a:stretch>
            <a:fillRect/>
          </a:stretch>
        </p:blipFill>
        <p:spPr>
          <a:xfrm>
            <a:off x="1880259" y="2665652"/>
            <a:ext cx="8743950" cy="5819775"/>
          </a:xfrm>
          <a:prstGeom prst="rect">
            <a:avLst/>
          </a:prstGeom>
        </p:spPr>
      </p:pic>
    </p:spTree>
    <p:extLst>
      <p:ext uri="{BB962C8B-B14F-4D97-AF65-F5344CB8AC3E}">
        <p14:creationId xmlns:p14="http://schemas.microsoft.com/office/powerpoint/2010/main" val="40132083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2998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06543" y="1376618"/>
            <a:ext cx="11326551"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Следующий скачок в развитии вычислительной техники тесно связан с изобретением транзисторов (за которое физики Уильям </a:t>
            </a:r>
            <a:r>
              <a:rPr lang="ru-RU" sz="2800" dirty="0" err="1"/>
              <a:t>Шокли</a:t>
            </a:r>
            <a:r>
              <a:rPr lang="ru-RU" sz="2800" dirty="0"/>
              <a:t>, Джон Бардин и Уолтер </a:t>
            </a:r>
            <a:r>
              <a:rPr lang="ru-RU" sz="2800" dirty="0" err="1"/>
              <a:t>Браттейн</a:t>
            </a:r>
            <a:r>
              <a:rPr lang="ru-RU" sz="2800" dirty="0"/>
              <a:t> были удостоены Нобелевской премии) и последующее развитие полных схем, построенных в виде отдельных блоков, называемых интегральными схемами.</a:t>
            </a:r>
          </a:p>
        </p:txBody>
      </p:sp>
      <p:pic>
        <p:nvPicPr>
          <p:cNvPr id="2050" name="Picture 2">
            <a:extLst>
              <a:ext uri="{FF2B5EF4-FFF2-40B4-BE49-F238E27FC236}">
                <a16:creationId xmlns:a16="http://schemas.microsoft.com/office/drawing/2014/main" id="{58F70295-3671-43DA-B65D-BDE1595C1B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543" y="4813919"/>
            <a:ext cx="4471295" cy="35630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40390A1-192D-48D0-970E-A75D566902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7141" y="4664822"/>
            <a:ext cx="4471295" cy="324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0419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1"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33" name="Title"/>
          <p:cNvSpPr txBox="1"/>
          <p:nvPr/>
        </p:nvSpPr>
        <p:spPr>
          <a:xfrm>
            <a:off x="825500" y="1380083"/>
            <a:ext cx="2412520"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r>
              <a:rPr lang="ru-RU" dirty="0"/>
              <a:t>О курсе</a:t>
            </a:r>
            <a:endParaRPr dirty="0"/>
          </a:p>
        </p:txBody>
      </p:sp>
      <p:sp>
        <p:nvSpPr>
          <p:cNvPr id="13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25500" y="2565284"/>
            <a:ext cx="11262470" cy="54209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r>
              <a:rPr lang="ru-RU" sz="2400" b="1" dirty="0"/>
              <a:t>Продолжительность курса</a:t>
            </a:r>
            <a:r>
              <a:rPr lang="en-US" sz="2400" b="1" dirty="0"/>
              <a:t>:</a:t>
            </a:r>
            <a:r>
              <a:rPr lang="en-US" sz="2400" dirty="0"/>
              <a:t> </a:t>
            </a:r>
            <a:r>
              <a:rPr lang="ru-RU" sz="2400" dirty="0"/>
              <a:t>2</a:t>
            </a:r>
            <a:r>
              <a:rPr lang="en-US" sz="2400" dirty="0"/>
              <a:t>-4 </a:t>
            </a:r>
            <a:r>
              <a:rPr lang="ru-RU" sz="2400" dirty="0"/>
              <a:t>модуль (лекции + семинары)</a:t>
            </a:r>
          </a:p>
          <a:p>
            <a:endParaRPr lang="ru-RU" sz="2400" dirty="0"/>
          </a:p>
          <a:p>
            <a:r>
              <a:rPr lang="ru-RU" sz="2400" dirty="0">
                <a:solidFill>
                  <a:srgbClr val="FF0000">
                    <a:alpha val="87087"/>
                  </a:srgbClr>
                </a:solidFill>
              </a:rPr>
              <a:t>Контесты</a:t>
            </a:r>
            <a:r>
              <a:rPr lang="ru-RU" sz="2400" dirty="0"/>
              <a:t> – основной компонент оценивания</a:t>
            </a:r>
            <a:br>
              <a:rPr lang="ru-RU" sz="2400" dirty="0"/>
            </a:br>
            <a:r>
              <a:rPr lang="ru-RU" sz="2400" dirty="0"/>
              <a:t>Тесты, работа на семинарах - дополнительный</a:t>
            </a:r>
          </a:p>
          <a:p>
            <a:endParaRPr lang="ru-RU" sz="2400" dirty="0"/>
          </a:p>
          <a:p>
            <a:r>
              <a:rPr lang="ru-RU" sz="2400" dirty="0"/>
              <a:t>Текущая успеваемость = Средняя оценка за контесты, тесты, + бонусы от работ на семинарах</a:t>
            </a:r>
          </a:p>
          <a:p>
            <a:endParaRPr lang="ru-RU" sz="2400" dirty="0"/>
          </a:p>
          <a:p>
            <a:r>
              <a:rPr lang="ru-RU" sz="2400" dirty="0"/>
              <a:t>Итог1 – Оценка по результатам модулей 2,3</a:t>
            </a:r>
            <a:br>
              <a:rPr lang="ru-RU" sz="2400" dirty="0"/>
            </a:br>
            <a:r>
              <a:rPr lang="ru-RU" sz="2400" dirty="0"/>
              <a:t>Итог2 – Оценка по результатам модуля 4</a:t>
            </a:r>
            <a:br>
              <a:rPr lang="ru-RU" sz="2400" dirty="0"/>
            </a:br>
            <a:endParaRPr lang="ru-RU" sz="2400" dirty="0"/>
          </a:p>
          <a:p>
            <a:r>
              <a:rPr lang="ru-RU" sz="2400" dirty="0"/>
              <a:t>Итоговая оценка по курсу = 0.6 </a:t>
            </a:r>
            <a:r>
              <a:rPr lang="en-US" sz="2400" dirty="0"/>
              <a:t>* </a:t>
            </a:r>
            <a:r>
              <a:rPr lang="ru-RU" sz="2400" dirty="0"/>
              <a:t>Итог1 + 0.4 </a:t>
            </a:r>
            <a:r>
              <a:rPr lang="en-US" sz="2400" dirty="0"/>
              <a:t>* </a:t>
            </a:r>
            <a:r>
              <a:rPr lang="ru-RU" sz="2400" dirty="0"/>
              <a:t>Итог2</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06543" y="1354368"/>
            <a:ext cx="11326551" cy="3722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Машины размером с комнату 1940-е годы были уменьшены за десятилетия до размеров одиночных шкафов. В то же время вычислительная мощность машин стала удваиваться каждые два года. По мере продвижения работы над интегральными схемами многие схемы внутри компьютера стали доступны на открытом рынке в виде интегральных схем, заключенных в пластиковые блоки размером с игрушку, называемые микросхемами.</a:t>
            </a:r>
          </a:p>
        </p:txBody>
      </p:sp>
      <p:pic>
        <p:nvPicPr>
          <p:cNvPr id="11266" name="Picture 2" descr="Интегральные схемы: типы и описания">
            <a:extLst>
              <a:ext uri="{FF2B5EF4-FFF2-40B4-BE49-F238E27FC236}">
                <a16:creationId xmlns:a16="http://schemas.microsoft.com/office/drawing/2014/main" id="{FC6C7581-FCC3-4A57-898D-0D1E46559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400" y="552069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548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8" y="0"/>
            <a:ext cx="13004800" cy="9753600"/>
          </a:xfrm>
          <a:prstGeom prst="rect">
            <a:avLst/>
          </a:prstGeom>
          <a:ln w="12700">
            <a:miter lim="400000"/>
          </a:ln>
        </p:spPr>
      </p:pic>
      <p:sp>
        <p:nvSpPr>
          <p:cNvPr id="138" name="Page name"/>
          <p:cNvSpPr txBox="1"/>
          <p:nvPr/>
        </p:nvSpPr>
        <p:spPr>
          <a:xfrm>
            <a:off x="806543" y="223927"/>
            <a:ext cx="604171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История развития вычислительных средств</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729396" y="1501272"/>
            <a:ext cx="11326551"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Количество транзисторов в современных микросхемах исчисляется миллиардами</a:t>
            </a:r>
            <a:r>
              <a:rPr lang="en-US" sz="2800" dirty="0"/>
              <a:t>.</a:t>
            </a:r>
          </a:p>
          <a:p>
            <a:pPr algn="just"/>
            <a:endParaRPr lang="en-US" sz="2800" dirty="0"/>
          </a:p>
          <a:p>
            <a:pPr algn="just"/>
            <a:r>
              <a:rPr lang="ru-RU" sz="2800" dirty="0"/>
              <a:t>Например, у 8-ядерного </a:t>
            </a:r>
            <a:r>
              <a:rPr lang="ru-RU" sz="2800" dirty="0" err="1"/>
              <a:t>Core</a:t>
            </a:r>
            <a:r>
              <a:rPr lang="ru-RU" sz="2800" dirty="0"/>
              <a:t> i7-5960X полезная площадь составляет 355,5 мм2, а количество транзисторов — 2,6 млрд.</a:t>
            </a:r>
            <a:endParaRPr lang="en-US" sz="2800" dirty="0"/>
          </a:p>
          <a:p>
            <a:pPr algn="just"/>
            <a:endParaRPr lang="ru-RU" sz="2800" dirty="0"/>
          </a:p>
        </p:txBody>
      </p:sp>
      <p:pic>
        <p:nvPicPr>
          <p:cNvPr id="12290" name="Picture 2" descr="Intel Core i7-5960X 8-Core Haswell-E Processor Review - Legit Reviews">
            <a:extLst>
              <a:ext uri="{FF2B5EF4-FFF2-40B4-BE49-F238E27FC236}">
                <a16:creationId xmlns:a16="http://schemas.microsoft.com/office/drawing/2014/main" id="{46F6575B-C9E3-4710-8E60-01E8C1CA7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7454" y="4851010"/>
            <a:ext cx="4969891" cy="368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51550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9" y="0"/>
            <a:ext cx="13004800" cy="9753600"/>
          </a:xfrm>
          <a:prstGeom prst="rect">
            <a:avLst/>
          </a:prstGeom>
          <a:ln w="12700">
            <a:miter lim="400000"/>
          </a:ln>
        </p:spPr>
      </p:pic>
      <p:sp>
        <p:nvSpPr>
          <p:cNvPr id="138" name="Page name"/>
          <p:cNvSpPr txBox="1"/>
          <p:nvPr/>
        </p:nvSpPr>
        <p:spPr>
          <a:xfrm>
            <a:off x="806543" y="223927"/>
            <a:ext cx="2098331"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Вычислимость</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47516" y="1110832"/>
            <a:ext cx="11326551" cy="4199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Ранние модели вычислительных устройств в основном специализировались на выполнении конкретных операций.</a:t>
            </a:r>
          </a:p>
          <a:p>
            <a:pPr algn="just"/>
            <a:endParaRPr lang="ru-RU" sz="2800" dirty="0"/>
          </a:p>
          <a:p>
            <a:pPr algn="just"/>
            <a:r>
              <a:rPr lang="ru-RU" sz="2800" dirty="0"/>
              <a:t>Более поздние прототипы уже приблизились к понятию универсального вычислительного устройства.</a:t>
            </a:r>
          </a:p>
          <a:p>
            <a:pPr algn="just"/>
            <a:endParaRPr lang="ru-RU" sz="2800" dirty="0"/>
          </a:p>
          <a:p>
            <a:pPr algn="just"/>
            <a:r>
              <a:rPr lang="ru-RU" sz="2800" dirty="0"/>
              <a:t>Алан Тьюринг – попытался обобщить процесс вычислений.</a:t>
            </a:r>
          </a:p>
          <a:p>
            <a:pPr algn="just"/>
            <a:endParaRPr lang="ru-RU" sz="2800" dirty="0"/>
          </a:p>
        </p:txBody>
      </p:sp>
      <p:pic>
        <p:nvPicPr>
          <p:cNvPr id="3" name="Рисунок 2">
            <a:extLst>
              <a:ext uri="{FF2B5EF4-FFF2-40B4-BE49-F238E27FC236}">
                <a16:creationId xmlns:a16="http://schemas.microsoft.com/office/drawing/2014/main" id="{A8022791-CC73-0191-1999-105C95D597D8}"/>
              </a:ext>
            </a:extLst>
          </p:cNvPr>
          <p:cNvPicPr>
            <a:picLocks noChangeAspect="1"/>
          </p:cNvPicPr>
          <p:nvPr/>
        </p:nvPicPr>
        <p:blipFill>
          <a:blip r:embed="rId3"/>
          <a:stretch>
            <a:fillRect/>
          </a:stretch>
        </p:blipFill>
        <p:spPr>
          <a:xfrm>
            <a:off x="847516" y="5446013"/>
            <a:ext cx="9763921" cy="2086008"/>
          </a:xfrm>
          <a:prstGeom prst="rect">
            <a:avLst/>
          </a:prstGeom>
        </p:spPr>
      </p:pic>
    </p:spTree>
    <p:extLst>
      <p:ext uri="{BB962C8B-B14F-4D97-AF65-F5344CB8AC3E}">
        <p14:creationId xmlns:p14="http://schemas.microsoft.com/office/powerpoint/2010/main" val="156261286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9" y="0"/>
            <a:ext cx="13004800" cy="9753600"/>
          </a:xfrm>
          <a:prstGeom prst="rect">
            <a:avLst/>
          </a:prstGeom>
          <a:ln w="12700">
            <a:miter lim="400000"/>
          </a:ln>
        </p:spPr>
      </p:pic>
      <p:sp>
        <p:nvSpPr>
          <p:cNvPr id="138" name="Page name"/>
          <p:cNvSpPr txBox="1"/>
          <p:nvPr/>
        </p:nvSpPr>
        <p:spPr>
          <a:xfrm>
            <a:off x="806543" y="223927"/>
            <a:ext cx="2098331"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Вычислимость</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1006012" y="1903622"/>
            <a:ext cx="11326551" cy="161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Универсальная машина Тьюринга</a:t>
            </a:r>
          </a:p>
          <a:p>
            <a:pPr algn="just"/>
            <a:r>
              <a:rPr lang="ru-RU" sz="2800" dirty="0"/>
              <a:t>(</a:t>
            </a:r>
            <a:r>
              <a:rPr lang="en-US" sz="2800" dirty="0"/>
              <a:t>Universal Turing Machine</a:t>
            </a:r>
            <a:r>
              <a:rPr lang="ru-RU" sz="2800" dirty="0"/>
              <a:t>)</a:t>
            </a:r>
          </a:p>
          <a:p>
            <a:pPr algn="just"/>
            <a:endParaRPr lang="ru-RU" sz="2800" dirty="0"/>
          </a:p>
        </p:txBody>
      </p:sp>
      <p:pic>
        <p:nvPicPr>
          <p:cNvPr id="4" name="Рисунок 3">
            <a:extLst>
              <a:ext uri="{FF2B5EF4-FFF2-40B4-BE49-F238E27FC236}">
                <a16:creationId xmlns:a16="http://schemas.microsoft.com/office/drawing/2014/main" id="{7D90B402-504B-AD17-4222-DFBBEBF88726}"/>
              </a:ext>
            </a:extLst>
          </p:cNvPr>
          <p:cNvPicPr>
            <a:picLocks noChangeAspect="1"/>
          </p:cNvPicPr>
          <p:nvPr/>
        </p:nvPicPr>
        <p:blipFill>
          <a:blip r:embed="rId3"/>
          <a:stretch>
            <a:fillRect/>
          </a:stretch>
        </p:blipFill>
        <p:spPr>
          <a:xfrm>
            <a:off x="2370263" y="4159255"/>
            <a:ext cx="7800975" cy="2476500"/>
          </a:xfrm>
          <a:prstGeom prst="rect">
            <a:avLst/>
          </a:prstGeom>
        </p:spPr>
      </p:pic>
    </p:spTree>
    <p:extLst>
      <p:ext uri="{BB962C8B-B14F-4D97-AF65-F5344CB8AC3E}">
        <p14:creationId xmlns:p14="http://schemas.microsoft.com/office/powerpoint/2010/main" val="33395351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09729" y="0"/>
            <a:ext cx="13004800" cy="9753600"/>
          </a:xfrm>
          <a:prstGeom prst="rect">
            <a:avLst/>
          </a:prstGeom>
          <a:ln w="12700">
            <a:miter lim="400000"/>
          </a:ln>
        </p:spPr>
      </p:pic>
      <p:sp>
        <p:nvSpPr>
          <p:cNvPr id="138" name="Page name"/>
          <p:cNvSpPr txBox="1"/>
          <p:nvPr/>
        </p:nvSpPr>
        <p:spPr>
          <a:xfrm>
            <a:off x="806543" y="223927"/>
            <a:ext cx="2098331"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Вычислимость</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06543" y="1304078"/>
            <a:ext cx="11326551" cy="580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Как задачи решаются и выполняются на устройствах</a:t>
            </a:r>
          </a:p>
        </p:txBody>
      </p:sp>
      <p:pic>
        <p:nvPicPr>
          <p:cNvPr id="3" name="Рисунок 2">
            <a:extLst>
              <a:ext uri="{FF2B5EF4-FFF2-40B4-BE49-F238E27FC236}">
                <a16:creationId xmlns:a16="http://schemas.microsoft.com/office/drawing/2014/main" id="{AB1B663F-CB12-085D-A0F5-BAA4B144DC03}"/>
              </a:ext>
            </a:extLst>
          </p:cNvPr>
          <p:cNvPicPr>
            <a:picLocks noChangeAspect="1"/>
          </p:cNvPicPr>
          <p:nvPr/>
        </p:nvPicPr>
        <p:blipFill>
          <a:blip r:embed="rId3"/>
          <a:stretch>
            <a:fillRect/>
          </a:stretch>
        </p:blipFill>
        <p:spPr>
          <a:xfrm>
            <a:off x="4068962" y="2403538"/>
            <a:ext cx="5200650" cy="6848475"/>
          </a:xfrm>
          <a:prstGeom prst="rect">
            <a:avLst/>
          </a:prstGeom>
        </p:spPr>
      </p:pic>
    </p:spTree>
    <p:extLst>
      <p:ext uri="{BB962C8B-B14F-4D97-AF65-F5344CB8AC3E}">
        <p14:creationId xmlns:p14="http://schemas.microsoft.com/office/powerpoint/2010/main" val="150965161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9980"/>
            <a:ext cx="13004800" cy="9753600"/>
          </a:xfrm>
          <a:prstGeom prst="rect">
            <a:avLst/>
          </a:prstGeom>
          <a:ln w="12700">
            <a:miter lim="400000"/>
          </a:ln>
        </p:spPr>
      </p:pic>
      <p:sp>
        <p:nvSpPr>
          <p:cNvPr id="138" name="Page name"/>
          <p:cNvSpPr txBox="1"/>
          <p:nvPr/>
        </p:nvSpPr>
        <p:spPr>
          <a:xfrm>
            <a:off x="806543" y="223927"/>
            <a:ext cx="272029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Понятие алгоритма</a:t>
            </a:r>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8B69228-9608-0840-8307-56E7C7DA650E}"/>
              </a:ext>
            </a:extLst>
          </p:cNvPr>
          <p:cNvSpPr txBox="1"/>
          <p:nvPr/>
        </p:nvSpPr>
        <p:spPr>
          <a:xfrm>
            <a:off x="847516" y="6110503"/>
            <a:ext cx="7730853" cy="1097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Неформально  </a:t>
            </a:r>
            <a:r>
              <a:rPr lang="ru-RU" sz="2800" b="1" dirty="0"/>
              <a:t>алгоритм</a:t>
            </a:r>
            <a:r>
              <a:rPr lang="ru-RU" sz="2800" dirty="0"/>
              <a:t> определяет процесс решения какой-либо задачи.</a:t>
            </a:r>
            <a:endParaRPr sz="2800"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47516" y="2013436"/>
            <a:ext cx="7812801"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Слово </a:t>
            </a:r>
            <a:r>
              <a:rPr lang="ru-RU" sz="2800" b="1" dirty="0"/>
              <a:t>алгоритм</a:t>
            </a:r>
            <a:r>
              <a:rPr lang="ru-RU" sz="2800" dirty="0"/>
              <a:t> происходит от имени математика Аль-Хорезми (</a:t>
            </a:r>
            <a:r>
              <a:rPr lang="en-US" sz="2800" dirty="0"/>
              <a:t>Al-</a:t>
            </a:r>
            <a:r>
              <a:rPr lang="en-US" sz="2800" dirty="0" err="1"/>
              <a:t>Khwārizmī</a:t>
            </a:r>
            <a:r>
              <a:rPr lang="ru-RU" sz="2800" dirty="0"/>
              <a:t>).</a:t>
            </a:r>
          </a:p>
          <a:p>
            <a:pPr algn="just"/>
            <a:r>
              <a:rPr lang="ru-RU" sz="2800" dirty="0"/>
              <a:t>В 820х годах им был написан трактат об индийском счёте, который в дальнейшем способствовал популяризации десятичной системы счисления. </a:t>
            </a:r>
            <a:endParaRPr sz="2800" dirty="0"/>
          </a:p>
        </p:txBody>
      </p:sp>
      <p:pic>
        <p:nvPicPr>
          <p:cNvPr id="8" name="Picture 2" descr="Почтовая марка СССР, 1983 год.">
            <a:extLst>
              <a:ext uri="{FF2B5EF4-FFF2-40B4-BE49-F238E27FC236}">
                <a16:creationId xmlns:a16="http://schemas.microsoft.com/office/drawing/2014/main" id="{632AD50A-63E4-F944-8C97-A7B1CCD1B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4210" y="2013436"/>
            <a:ext cx="3352800" cy="449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594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72029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Понятие алгоритма</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3779577"/>
            <a:ext cx="11262470" cy="1097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Изучение и анализ </a:t>
            </a:r>
            <a:r>
              <a:rPr lang="ru-RU" sz="2800" b="1" dirty="0"/>
              <a:t>алгоритмов</a:t>
            </a:r>
            <a:r>
              <a:rPr lang="ru-RU" sz="2800" dirty="0"/>
              <a:t> являются центральной темой всей области компьютерных наук.</a:t>
            </a:r>
            <a:endParaRPr sz="2800"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085BACD-B5D2-1645-98E8-350270131C28}"/>
              </a:ext>
            </a:extLst>
          </p:cNvPr>
          <p:cNvSpPr txBox="1"/>
          <p:nvPr/>
        </p:nvSpPr>
        <p:spPr>
          <a:xfrm>
            <a:off x="806543" y="1642687"/>
            <a:ext cx="11262470" cy="161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Более формально </a:t>
            </a:r>
            <a:r>
              <a:rPr lang="ru-RU" sz="2800" b="1" dirty="0"/>
              <a:t>алгоритм</a:t>
            </a:r>
            <a:r>
              <a:rPr lang="ru-RU" sz="2800" dirty="0"/>
              <a:t> - это упорядоченный набор однозначных и выполнимых шагов, описывающих конечный процесс решения задачи.</a:t>
            </a:r>
            <a:endParaRPr sz="2800" dirty="0"/>
          </a:p>
        </p:txBody>
      </p:sp>
    </p:spTree>
    <p:extLst>
      <p:ext uri="{BB962C8B-B14F-4D97-AF65-F5344CB8AC3E}">
        <p14:creationId xmlns:p14="http://schemas.microsoft.com/office/powerpoint/2010/main" val="292945650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63373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Пример алгоритма</a:t>
            </a:r>
            <a:endParaRPr dirty="0"/>
          </a:p>
        </p:txBody>
      </p:sp>
      <p:pic>
        <p:nvPicPr>
          <p:cNvPr id="2" name="Рисунок 1">
            <a:extLst>
              <a:ext uri="{FF2B5EF4-FFF2-40B4-BE49-F238E27FC236}">
                <a16:creationId xmlns:a16="http://schemas.microsoft.com/office/drawing/2014/main" id="{F76F5376-441B-4E00-803E-F7511AC5E002}"/>
              </a:ext>
            </a:extLst>
          </p:cNvPr>
          <p:cNvPicPr>
            <a:picLocks noChangeAspect="1"/>
          </p:cNvPicPr>
          <p:nvPr/>
        </p:nvPicPr>
        <p:blipFill>
          <a:blip r:embed="rId3"/>
          <a:stretch>
            <a:fillRect/>
          </a:stretch>
        </p:blipFill>
        <p:spPr>
          <a:xfrm>
            <a:off x="871997" y="2689058"/>
            <a:ext cx="11260806" cy="3603458"/>
          </a:xfrm>
          <a:prstGeom prst="rect">
            <a:avLst/>
          </a:prstGeom>
        </p:spPr>
      </p:pic>
    </p:spTree>
    <p:extLst>
      <p:ext uri="{BB962C8B-B14F-4D97-AF65-F5344CB8AC3E}">
        <p14:creationId xmlns:p14="http://schemas.microsoft.com/office/powerpoint/2010/main" val="34295100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63373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Пример алгоритма</a:t>
            </a:r>
            <a:endParaRPr dirty="0"/>
          </a:p>
        </p:txBody>
      </p:sp>
      <p:pic>
        <p:nvPicPr>
          <p:cNvPr id="4" name="Рисунок 3">
            <a:extLst>
              <a:ext uri="{FF2B5EF4-FFF2-40B4-BE49-F238E27FC236}">
                <a16:creationId xmlns:a16="http://schemas.microsoft.com/office/drawing/2014/main" id="{1610D60A-B634-D31E-644C-23BF49931A85}"/>
              </a:ext>
            </a:extLst>
          </p:cNvPr>
          <p:cNvPicPr>
            <a:picLocks noChangeAspect="1"/>
          </p:cNvPicPr>
          <p:nvPr/>
        </p:nvPicPr>
        <p:blipFill>
          <a:blip r:embed="rId3"/>
          <a:stretch>
            <a:fillRect/>
          </a:stretch>
        </p:blipFill>
        <p:spPr>
          <a:xfrm>
            <a:off x="1589447" y="1757552"/>
            <a:ext cx="9825906" cy="5265039"/>
          </a:xfrm>
          <a:prstGeom prst="rect">
            <a:avLst/>
          </a:prstGeom>
        </p:spPr>
      </p:pic>
    </p:spTree>
    <p:extLst>
      <p:ext uri="{BB962C8B-B14F-4D97-AF65-F5344CB8AC3E}">
        <p14:creationId xmlns:p14="http://schemas.microsoft.com/office/powerpoint/2010/main" val="309411752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2032"/>
            <a:ext cx="13004800" cy="9753600"/>
          </a:xfrm>
          <a:prstGeom prst="rect">
            <a:avLst/>
          </a:prstGeom>
          <a:ln w="12700">
            <a:miter lim="400000"/>
          </a:ln>
        </p:spPr>
      </p:pic>
      <p:sp>
        <p:nvSpPr>
          <p:cNvPr id="138" name="Page name"/>
          <p:cNvSpPr txBox="1"/>
          <p:nvPr/>
        </p:nvSpPr>
        <p:spPr>
          <a:xfrm>
            <a:off x="806543" y="223927"/>
            <a:ext cx="3345468"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и программы</a:t>
            </a:r>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33065" y="1747770"/>
            <a:ext cx="11262470" cy="470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Алгоритмы реализуются в виде </a:t>
            </a:r>
            <a:r>
              <a:rPr lang="ru-RU" sz="2800" b="1" dirty="0"/>
              <a:t>программ</a:t>
            </a:r>
            <a:r>
              <a:rPr lang="ru-RU" sz="2800" dirty="0"/>
              <a:t>. </a:t>
            </a:r>
          </a:p>
          <a:p>
            <a:pPr algn="just"/>
            <a:endParaRPr lang="ru-RU" sz="2800" dirty="0"/>
          </a:p>
          <a:p>
            <a:pPr algn="just"/>
            <a:r>
              <a:rPr lang="ru-RU" sz="2800" b="1" dirty="0"/>
              <a:t>Программа</a:t>
            </a:r>
            <a:r>
              <a:rPr lang="ru-RU" sz="2800" dirty="0"/>
              <a:t> – набор инструкций на специальном языке, которые могут быть выполнены компьютером.</a:t>
            </a:r>
            <a:endParaRPr lang="en-US" sz="2800" dirty="0"/>
          </a:p>
          <a:p>
            <a:pPr algn="just"/>
            <a:endParaRPr lang="en-US" sz="2800" dirty="0"/>
          </a:p>
          <a:p>
            <a:pPr algn="just"/>
            <a:r>
              <a:rPr lang="ru-RU" sz="2800" dirty="0"/>
              <a:t>Компьютеры не понимают человеческий язык. Естественным языком компьютеров является так называемый </a:t>
            </a:r>
            <a:r>
              <a:rPr lang="ru-RU" sz="2800" b="1" dirty="0"/>
              <a:t>двоичный код </a:t>
            </a:r>
            <a:r>
              <a:rPr lang="ru-RU" sz="2800" dirty="0"/>
              <a:t>– последовательность, состоящая из  1 и 0. Они представляют два состояния: включено (1) и выключено (0).</a:t>
            </a:r>
          </a:p>
        </p:txBody>
      </p:sp>
    </p:spTree>
    <p:extLst>
      <p:ext uri="{BB962C8B-B14F-4D97-AF65-F5344CB8AC3E}">
        <p14:creationId xmlns:p14="http://schemas.microsoft.com/office/powerpoint/2010/main" val="10292197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Algorithms.jpg" descr="Algorithms.jpg"/>
          <p:cNvPicPr>
            <a:picLocks noChangeAspect="1"/>
          </p:cNvPicPr>
          <p:nvPr/>
        </p:nvPicPr>
        <p:blipFill>
          <a:blip r:embed="rId2"/>
          <a:stretch>
            <a:fillRect/>
          </a:stretch>
        </p:blipFill>
        <p:spPr>
          <a:xfrm>
            <a:off x="0" y="25052"/>
            <a:ext cx="13004800" cy="9753600"/>
          </a:xfrm>
          <a:prstGeom prst="rect">
            <a:avLst/>
          </a:prstGeom>
          <a:ln w="12700">
            <a:miter lim="400000"/>
          </a:ln>
        </p:spPr>
      </p:pic>
      <p:sp>
        <p:nvSpPr>
          <p:cNvPr id="131"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33" name="Title"/>
          <p:cNvSpPr txBox="1"/>
          <p:nvPr/>
        </p:nvSpPr>
        <p:spPr>
          <a:xfrm>
            <a:off x="825500" y="1380083"/>
            <a:ext cx="4523674"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r>
              <a:rPr lang="ru-RU" dirty="0"/>
              <a:t>Команда курса</a:t>
            </a:r>
            <a:endParaRPr dirty="0"/>
          </a:p>
        </p:txBody>
      </p:sp>
      <p:sp>
        <p:nvSpPr>
          <p:cNvPr id="13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44512" y="5080948"/>
            <a:ext cx="2331396"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ru-RU" sz="2000" b="1" dirty="0"/>
              <a:t>Железин Михаил Михайлович</a:t>
            </a:r>
            <a:endParaRPr lang="en-US" sz="2000" b="1" dirty="0"/>
          </a:p>
          <a:p>
            <a:pPr algn="ctr"/>
            <a:r>
              <a:rPr lang="en-US" sz="2000" dirty="0" err="1"/>
              <a:t>Yandex</a:t>
            </a:r>
            <a:r>
              <a:rPr lang="en-US" sz="2000" dirty="0"/>
              <a:t>/Huawei</a:t>
            </a:r>
            <a:endParaRPr lang="ru-RU" sz="2400"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4876057" y="5086545"/>
            <a:ext cx="2743882"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ru-RU" sz="2000" b="1" dirty="0"/>
              <a:t>Захаров Максим Алексеевич, </a:t>
            </a:r>
            <a:r>
              <a:rPr lang="en-US" sz="2000" dirty="0"/>
              <a:t>Intel/</a:t>
            </a:r>
            <a:r>
              <a:rPr lang="en-US" sz="2000" dirty="0" err="1"/>
              <a:t>Yadro</a:t>
            </a:r>
            <a:endParaRPr lang="ru-RU" sz="2400"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082941" y="5057643"/>
            <a:ext cx="2716577" cy="1176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ru-RU" sz="2000" b="1" dirty="0"/>
              <a:t>Сапожников Андрей Михайлович</a:t>
            </a:r>
            <a:endParaRPr lang="en-US" sz="2000" b="1" dirty="0"/>
          </a:p>
          <a:p>
            <a:pPr algn="ctr"/>
            <a:r>
              <a:rPr lang="en-US" sz="2000" dirty="0" err="1"/>
              <a:t>Sber</a:t>
            </a:r>
            <a:endParaRPr lang="ru-RU" sz="2400"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3087337" y="8747489"/>
            <a:ext cx="2882835" cy="807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ru-RU" sz="2000" b="1" dirty="0"/>
              <a:t>Сафронов Иван Дмитриевич</a:t>
            </a:r>
            <a:r>
              <a:rPr lang="en-US" sz="2000" b="1" dirty="0"/>
              <a:t> , Java/Go</a:t>
            </a:r>
            <a:endParaRPr lang="ru-RU" sz="2400"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6292955" y="8742095"/>
            <a:ext cx="3263525" cy="778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ru-RU" sz="2000" b="1" dirty="0"/>
              <a:t>Бычков Илья Сергеевич</a:t>
            </a:r>
            <a:r>
              <a:rPr lang="en-US" sz="2000" b="1" dirty="0"/>
              <a:t>, </a:t>
            </a:r>
            <a:r>
              <a:rPr lang="en-US" sz="1800" dirty="0"/>
              <a:t>Huawei + HSE</a:t>
            </a:r>
            <a:endParaRPr lang="ru-RU" sz="1800" dirty="0"/>
          </a:p>
        </p:txBody>
      </p:sp>
      <p:pic>
        <p:nvPicPr>
          <p:cNvPr id="2" name="Picture 1"/>
          <p:cNvPicPr>
            <a:picLocks noChangeAspect="1"/>
          </p:cNvPicPr>
          <p:nvPr/>
        </p:nvPicPr>
        <p:blipFill>
          <a:blip r:embed="rId3"/>
          <a:stretch>
            <a:fillRect/>
          </a:stretch>
        </p:blipFill>
        <p:spPr>
          <a:xfrm>
            <a:off x="5120541" y="2466109"/>
            <a:ext cx="2254914" cy="2490722"/>
          </a:xfrm>
          <a:prstGeom prst="rect">
            <a:avLst/>
          </a:prstGeom>
        </p:spPr>
      </p:pic>
      <p:pic>
        <p:nvPicPr>
          <p:cNvPr id="4" name="Picture 3">
            <a:extLst>
              <a:ext uri="{FF2B5EF4-FFF2-40B4-BE49-F238E27FC236}">
                <a16:creationId xmlns:a16="http://schemas.microsoft.com/office/drawing/2014/main" id="{09EFEE2F-FACC-4956-951C-DAAE78B6E11E}"/>
              </a:ext>
            </a:extLst>
          </p:cNvPr>
          <p:cNvPicPr>
            <a:picLocks noChangeAspect="1"/>
          </p:cNvPicPr>
          <p:nvPr/>
        </p:nvPicPr>
        <p:blipFill>
          <a:blip r:embed="rId4"/>
          <a:stretch>
            <a:fillRect/>
          </a:stretch>
        </p:blipFill>
        <p:spPr>
          <a:xfrm>
            <a:off x="9082941" y="2463752"/>
            <a:ext cx="2716577" cy="2575685"/>
          </a:xfrm>
          <a:prstGeom prst="rect">
            <a:avLst/>
          </a:prstGeom>
        </p:spPr>
      </p:pic>
      <p:pic>
        <p:nvPicPr>
          <p:cNvPr id="5" name="Picture 4">
            <a:extLst>
              <a:ext uri="{FF2B5EF4-FFF2-40B4-BE49-F238E27FC236}">
                <a16:creationId xmlns:a16="http://schemas.microsoft.com/office/drawing/2014/main" id="{B656D4DF-A4BD-4FEE-9945-BED11A93B62E}"/>
              </a:ext>
            </a:extLst>
          </p:cNvPr>
          <p:cNvPicPr>
            <a:picLocks noChangeAspect="1"/>
          </p:cNvPicPr>
          <p:nvPr/>
        </p:nvPicPr>
        <p:blipFill>
          <a:blip r:embed="rId5"/>
          <a:stretch>
            <a:fillRect/>
          </a:stretch>
        </p:blipFill>
        <p:spPr>
          <a:xfrm>
            <a:off x="950966" y="2463752"/>
            <a:ext cx="2424942" cy="2603622"/>
          </a:xfrm>
          <a:prstGeom prst="rect">
            <a:avLst/>
          </a:prstGeom>
        </p:spPr>
      </p:pic>
      <p:pic>
        <p:nvPicPr>
          <p:cNvPr id="6" name="Picture 5">
            <a:extLst>
              <a:ext uri="{FF2B5EF4-FFF2-40B4-BE49-F238E27FC236}">
                <a16:creationId xmlns:a16="http://schemas.microsoft.com/office/drawing/2014/main" id="{5390BC82-056D-4419-B635-D8CB179B4311}"/>
              </a:ext>
            </a:extLst>
          </p:cNvPr>
          <p:cNvPicPr>
            <a:picLocks noChangeAspect="1"/>
          </p:cNvPicPr>
          <p:nvPr/>
        </p:nvPicPr>
        <p:blipFill>
          <a:blip r:embed="rId6"/>
          <a:stretch>
            <a:fillRect/>
          </a:stretch>
        </p:blipFill>
        <p:spPr>
          <a:xfrm>
            <a:off x="3707143" y="6306046"/>
            <a:ext cx="1753863" cy="2340579"/>
          </a:xfrm>
          <a:prstGeom prst="rect">
            <a:avLst/>
          </a:prstGeom>
        </p:spPr>
      </p:pic>
      <p:pic>
        <p:nvPicPr>
          <p:cNvPr id="10" name="Рисунок 9">
            <a:extLst>
              <a:ext uri="{FF2B5EF4-FFF2-40B4-BE49-F238E27FC236}">
                <a16:creationId xmlns:a16="http://schemas.microsoft.com/office/drawing/2014/main" id="{AF35018D-F905-9468-BA5C-1663345D47BB}"/>
              </a:ext>
            </a:extLst>
          </p:cNvPr>
          <p:cNvPicPr>
            <a:picLocks noChangeAspect="1"/>
          </p:cNvPicPr>
          <p:nvPr/>
        </p:nvPicPr>
        <p:blipFill>
          <a:blip r:embed="rId7"/>
          <a:stretch>
            <a:fillRect/>
          </a:stretch>
        </p:blipFill>
        <p:spPr>
          <a:xfrm>
            <a:off x="6920958" y="6306046"/>
            <a:ext cx="2007521" cy="2435551"/>
          </a:xfrm>
          <a:prstGeom prst="rect">
            <a:avLst/>
          </a:prstGeom>
        </p:spPr>
      </p:pic>
    </p:spTree>
    <p:extLst>
      <p:ext uri="{BB962C8B-B14F-4D97-AF65-F5344CB8AC3E}">
        <p14:creationId xmlns:p14="http://schemas.microsoft.com/office/powerpoint/2010/main" val="1267019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5137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Языки программирования</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425088"/>
            <a:ext cx="11262470" cy="470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Машинный язык</a:t>
            </a:r>
            <a:r>
              <a:rPr lang="en-US" sz="2800" b="1" dirty="0"/>
              <a:t> (machine language)</a:t>
            </a:r>
            <a:endParaRPr lang="ru-RU" sz="2800" b="1" dirty="0"/>
          </a:p>
          <a:p>
            <a:pPr algn="just"/>
            <a:endParaRPr lang="ru-RU" sz="2800" b="1" dirty="0"/>
          </a:p>
          <a:p>
            <a:pPr algn="just"/>
            <a:r>
              <a:rPr lang="ru-RU" sz="2800" dirty="0"/>
              <a:t>Программа на машинном языке читается компьютером напрямую, без промежуточных шагов.</a:t>
            </a:r>
          </a:p>
          <a:p>
            <a:pPr algn="just"/>
            <a:endParaRPr lang="ru-RU" sz="2800" dirty="0"/>
          </a:p>
          <a:p>
            <a:pPr algn="just"/>
            <a:r>
              <a:rPr lang="ru-RU" sz="2800" dirty="0"/>
              <a:t>Программа в машинном коде состоит из последовательности машинных инструкций в двоичном коде, которые содержат коды операций и ячейки памяти, участвующие в операции.</a:t>
            </a:r>
          </a:p>
          <a:p>
            <a:pPr algn="just"/>
            <a:endParaRPr lang="en-US" sz="2800" dirty="0"/>
          </a:p>
        </p:txBody>
      </p:sp>
    </p:spTree>
    <p:extLst>
      <p:ext uri="{BB962C8B-B14F-4D97-AF65-F5344CB8AC3E}">
        <p14:creationId xmlns:p14="http://schemas.microsoft.com/office/powerpoint/2010/main" val="42006436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197951"/>
            <a:ext cx="11262470" cy="6776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Язык ассемблера (</a:t>
            </a:r>
            <a:r>
              <a:rPr lang="en-US" sz="2800" b="1" dirty="0"/>
              <a:t>assembly language</a:t>
            </a:r>
            <a:r>
              <a:rPr lang="ru-RU" sz="2800" b="1" dirty="0"/>
              <a:t>)</a:t>
            </a:r>
          </a:p>
          <a:p>
            <a:pPr algn="just"/>
            <a:endParaRPr lang="en-US" sz="2800" b="1" dirty="0"/>
          </a:p>
          <a:p>
            <a:pPr algn="just"/>
            <a:r>
              <a:rPr lang="ru-RU" sz="2800" dirty="0"/>
              <a:t>Символьное представление машинного языка конкретного процессора.</a:t>
            </a:r>
          </a:p>
          <a:p>
            <a:pPr algn="just"/>
            <a:endParaRPr lang="ru-RU" sz="2800" dirty="0"/>
          </a:p>
          <a:p>
            <a:pPr algn="just"/>
            <a:r>
              <a:rPr lang="ru-RU" sz="2800" dirty="0"/>
              <a:t>Преобразуется в машинный код ассемблером.</a:t>
            </a:r>
          </a:p>
          <a:p>
            <a:pPr algn="just"/>
            <a:endParaRPr lang="ru-RU" sz="2800" dirty="0"/>
          </a:p>
          <a:p>
            <a:pPr algn="just"/>
            <a:r>
              <a:rPr lang="ru-RU" sz="2800" dirty="0"/>
              <a:t>Обычно каждая строка кода сборки производит одну машинную инструкцию (однозначное соответствие).</a:t>
            </a:r>
          </a:p>
          <a:p>
            <a:pPr algn="just"/>
            <a:endParaRPr lang="ru-RU" sz="2800" dirty="0"/>
          </a:p>
          <a:p>
            <a:pPr algn="just"/>
            <a:r>
              <a:rPr lang="ru-RU" sz="2800" dirty="0"/>
              <a:t>Программирование на ассемблере медленное и подвержено ошибкам, но более эффективно с точки зрения производительности оборудования.</a:t>
            </a:r>
          </a:p>
        </p:txBody>
      </p:sp>
      <p:sp>
        <p:nvSpPr>
          <p:cNvPr id="7" name="Page name">
            <a:extLst>
              <a:ext uri="{FF2B5EF4-FFF2-40B4-BE49-F238E27FC236}">
                <a16:creationId xmlns:a16="http://schemas.microsoft.com/office/drawing/2014/main" id="{09977159-AE02-42A0-B3BA-DF31FE4A8B66}"/>
              </a:ext>
            </a:extLst>
          </p:cNvPr>
          <p:cNvSpPr txBox="1"/>
          <p:nvPr/>
        </p:nvSpPr>
        <p:spPr>
          <a:xfrm>
            <a:off x="806543" y="223927"/>
            <a:ext cx="35137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Языки программирования</a:t>
            </a:r>
            <a:endParaRPr dirty="0"/>
          </a:p>
        </p:txBody>
      </p:sp>
    </p:spTree>
    <p:extLst>
      <p:ext uri="{BB962C8B-B14F-4D97-AF65-F5344CB8AC3E}">
        <p14:creationId xmlns:p14="http://schemas.microsoft.com/office/powerpoint/2010/main" val="23987164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1337065"/>
            <a:ext cx="11262470" cy="625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Языки программирования высокого уровня </a:t>
            </a:r>
          </a:p>
          <a:p>
            <a:pPr algn="just"/>
            <a:r>
              <a:rPr lang="ru-RU" sz="2800" b="1" dirty="0"/>
              <a:t>(</a:t>
            </a:r>
            <a:r>
              <a:rPr lang="en-US" sz="2800" b="1" dirty="0"/>
              <a:t>High-level programming</a:t>
            </a:r>
            <a:r>
              <a:rPr lang="ru-RU" sz="2800" b="1" dirty="0"/>
              <a:t> </a:t>
            </a:r>
            <a:r>
              <a:rPr lang="en-US" sz="2800" b="1" dirty="0"/>
              <a:t>languages</a:t>
            </a:r>
            <a:r>
              <a:rPr lang="ru-RU" sz="2800" b="1" dirty="0"/>
              <a:t>)</a:t>
            </a:r>
          </a:p>
          <a:p>
            <a:pPr algn="just"/>
            <a:endParaRPr lang="ru-RU" sz="2800" b="1" dirty="0"/>
          </a:p>
          <a:p>
            <a:pPr algn="just"/>
            <a:r>
              <a:rPr lang="ru-RU" sz="2800" dirty="0"/>
              <a:t>Языки программирования, в котором используются операторы, состоящие из похожих на английские ключевых слов, таких как «FOR», «PRINT» или «IF»</a:t>
            </a:r>
            <a:r>
              <a:rPr lang="en-US" sz="2800" dirty="0"/>
              <a:t>.</a:t>
            </a:r>
          </a:p>
          <a:p>
            <a:pPr algn="just"/>
            <a:endParaRPr lang="ru-RU" sz="2800" dirty="0"/>
          </a:p>
          <a:p>
            <a:pPr algn="just"/>
            <a:r>
              <a:rPr lang="ru-RU" sz="2800" dirty="0"/>
              <a:t>Каждое утверждение соответствует нескольким инструкциям машинного языка.</a:t>
            </a:r>
          </a:p>
          <a:p>
            <a:pPr algn="just"/>
            <a:endParaRPr lang="en-US" sz="2800" dirty="0"/>
          </a:p>
          <a:p>
            <a:pPr algn="just"/>
            <a:r>
              <a:rPr lang="ru-RU" sz="2800" dirty="0"/>
              <a:t>На данные ссылаются, используя описательные имена, которые называются </a:t>
            </a:r>
            <a:r>
              <a:rPr lang="ru-RU" sz="2800" b="1" dirty="0"/>
              <a:t>имена переменных</a:t>
            </a:r>
            <a:r>
              <a:rPr lang="ru-RU" sz="2800" dirty="0"/>
              <a:t>.</a:t>
            </a:r>
          </a:p>
        </p:txBody>
      </p:sp>
      <p:sp>
        <p:nvSpPr>
          <p:cNvPr id="7" name="Page name">
            <a:extLst>
              <a:ext uri="{FF2B5EF4-FFF2-40B4-BE49-F238E27FC236}">
                <a16:creationId xmlns:a16="http://schemas.microsoft.com/office/drawing/2014/main" id="{66891697-D358-4897-89DD-75EF3CBCECDE}"/>
              </a:ext>
            </a:extLst>
          </p:cNvPr>
          <p:cNvSpPr txBox="1"/>
          <p:nvPr/>
        </p:nvSpPr>
        <p:spPr>
          <a:xfrm>
            <a:off x="806543" y="223927"/>
            <a:ext cx="351378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Языки программирования</a:t>
            </a:r>
            <a:endParaRPr dirty="0"/>
          </a:p>
        </p:txBody>
      </p:sp>
    </p:spTree>
    <p:extLst>
      <p:ext uri="{BB962C8B-B14F-4D97-AF65-F5344CB8AC3E}">
        <p14:creationId xmlns:p14="http://schemas.microsoft.com/office/powerpoint/2010/main" val="37342999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4130"/>
            <a:ext cx="13004800" cy="9753600"/>
          </a:xfrm>
          <a:prstGeom prst="rect">
            <a:avLst/>
          </a:prstGeom>
          <a:ln w="12700">
            <a:miter lim="400000"/>
          </a:ln>
        </p:spPr>
      </p:pic>
      <p:sp>
        <p:nvSpPr>
          <p:cNvPr id="138" name="Page name"/>
          <p:cNvSpPr txBox="1"/>
          <p:nvPr/>
        </p:nvSpPr>
        <p:spPr>
          <a:xfrm>
            <a:off x="806543" y="223927"/>
            <a:ext cx="268182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Пример программы</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3045680"/>
            <a:ext cx="5999572" cy="438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000" b="1" dirty="0"/>
              <a:t>Язык ассемблера</a:t>
            </a:r>
            <a:endParaRPr lang="en-US" sz="2000" b="1" dirty="0"/>
          </a:p>
        </p:txBody>
      </p:sp>
      <p:pic>
        <p:nvPicPr>
          <p:cNvPr id="1026" name="Picture 2" descr="Image result for intel i7">
            <a:extLst>
              <a:ext uri="{FF2B5EF4-FFF2-40B4-BE49-F238E27FC236}">
                <a16:creationId xmlns:a16="http://schemas.microsoft.com/office/drawing/2014/main" id="{D121D029-426C-4900-8F6C-277393ADCB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0952" y="1039021"/>
            <a:ext cx="2796488" cy="1573660"/>
          </a:xfrm>
          <a:prstGeom prst="rect">
            <a:avLst/>
          </a:prstGeom>
          <a:noFill/>
          <a:extLst>
            <a:ext uri="{909E8E84-426E-40DD-AFC4-6F175D3DCCD1}">
              <a14:hiddenFill xmlns:a14="http://schemas.microsoft.com/office/drawing/2010/main">
                <a:solidFill>
                  <a:srgbClr val="FFFFFF"/>
                </a:solidFill>
              </a14:hiddenFill>
            </a:ext>
          </a:extLst>
        </p:spPr>
      </p:pic>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66E3349-24B3-42ED-8EE2-BFFA6EF6BFF2}"/>
              </a:ext>
            </a:extLst>
          </p:cNvPr>
          <p:cNvSpPr txBox="1"/>
          <p:nvPr/>
        </p:nvSpPr>
        <p:spPr>
          <a:xfrm>
            <a:off x="868121" y="1318289"/>
            <a:ext cx="5662776" cy="1035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000" b="1" dirty="0"/>
              <a:t>Машинный код </a:t>
            </a:r>
            <a:endParaRPr lang="en-US" sz="2000" b="1" dirty="0"/>
          </a:p>
          <a:p>
            <a:pPr algn="just"/>
            <a:r>
              <a:rPr lang="en-US" sz="1600" dirty="0"/>
              <a:t>BB 11 01 B9 0D 00 B4 0E 8A 07 43 CD 10 E2 F9 CD 20 48 65 6C </a:t>
            </a:r>
            <a:r>
              <a:rPr lang="en-US" sz="1600" dirty="0" err="1"/>
              <a:t>6C</a:t>
            </a:r>
            <a:r>
              <a:rPr lang="en-US" sz="1600" dirty="0"/>
              <a:t> 6F 2C 20 57 6F 72 6C 64 21</a:t>
            </a:r>
            <a:endParaRPr sz="1600"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9CDC0D81-058C-40BA-AEAA-0EBABDDDE161}"/>
              </a:ext>
            </a:extLst>
          </p:cNvPr>
          <p:cNvSpPr txBox="1"/>
          <p:nvPr/>
        </p:nvSpPr>
        <p:spPr>
          <a:xfrm>
            <a:off x="806543" y="5831911"/>
            <a:ext cx="6604904" cy="438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000" b="1" dirty="0"/>
              <a:t>Языки программирования высокого уровня</a:t>
            </a:r>
            <a:endParaRPr lang="en-US" sz="2000" dirty="0"/>
          </a:p>
        </p:txBody>
      </p:sp>
      <p:pic>
        <p:nvPicPr>
          <p:cNvPr id="5" name="Рисунок 4">
            <a:extLst>
              <a:ext uri="{FF2B5EF4-FFF2-40B4-BE49-F238E27FC236}">
                <a16:creationId xmlns:a16="http://schemas.microsoft.com/office/drawing/2014/main" id="{11BA8440-68CD-498F-9226-0796C0E8342A}"/>
              </a:ext>
            </a:extLst>
          </p:cNvPr>
          <p:cNvPicPr>
            <a:picLocks noChangeAspect="1"/>
          </p:cNvPicPr>
          <p:nvPr/>
        </p:nvPicPr>
        <p:blipFill>
          <a:blip r:embed="rId4"/>
          <a:stretch>
            <a:fillRect/>
          </a:stretch>
        </p:blipFill>
        <p:spPr>
          <a:xfrm>
            <a:off x="871018" y="6331241"/>
            <a:ext cx="4012692" cy="1273653"/>
          </a:xfrm>
          <a:prstGeom prst="rect">
            <a:avLst/>
          </a:prstGeom>
        </p:spPr>
      </p:pic>
      <p:pic>
        <p:nvPicPr>
          <p:cNvPr id="6" name="Рисунок 5">
            <a:extLst>
              <a:ext uri="{FF2B5EF4-FFF2-40B4-BE49-F238E27FC236}">
                <a16:creationId xmlns:a16="http://schemas.microsoft.com/office/drawing/2014/main" id="{63CEE151-8440-47FD-9158-C7646A212BEF}"/>
              </a:ext>
            </a:extLst>
          </p:cNvPr>
          <p:cNvPicPr>
            <a:picLocks noChangeAspect="1"/>
          </p:cNvPicPr>
          <p:nvPr/>
        </p:nvPicPr>
        <p:blipFill>
          <a:blip r:embed="rId5"/>
          <a:stretch>
            <a:fillRect/>
          </a:stretch>
        </p:blipFill>
        <p:spPr>
          <a:xfrm>
            <a:off x="871018" y="3527160"/>
            <a:ext cx="5142916" cy="1582436"/>
          </a:xfrm>
          <a:prstGeom prst="rect">
            <a:avLst/>
          </a:prstGeom>
        </p:spPr>
      </p:pic>
      <p:pic>
        <p:nvPicPr>
          <p:cNvPr id="8" name="Рисунок 7">
            <a:extLst>
              <a:ext uri="{FF2B5EF4-FFF2-40B4-BE49-F238E27FC236}">
                <a16:creationId xmlns:a16="http://schemas.microsoft.com/office/drawing/2014/main" id="{0E2325B2-37CB-4F64-977C-24AF172BC823}"/>
              </a:ext>
            </a:extLst>
          </p:cNvPr>
          <p:cNvPicPr>
            <a:picLocks noChangeAspect="1"/>
          </p:cNvPicPr>
          <p:nvPr/>
        </p:nvPicPr>
        <p:blipFill>
          <a:blip r:embed="rId6"/>
          <a:stretch>
            <a:fillRect/>
          </a:stretch>
        </p:blipFill>
        <p:spPr>
          <a:xfrm>
            <a:off x="8058278" y="3124944"/>
            <a:ext cx="2804807" cy="1984651"/>
          </a:xfrm>
          <a:prstGeom prst="rect">
            <a:avLst/>
          </a:prstGeom>
        </p:spPr>
      </p:pic>
      <p:pic>
        <p:nvPicPr>
          <p:cNvPr id="11" name="Рисунок 10">
            <a:extLst>
              <a:ext uri="{FF2B5EF4-FFF2-40B4-BE49-F238E27FC236}">
                <a16:creationId xmlns:a16="http://schemas.microsoft.com/office/drawing/2014/main" id="{0DEDD4B0-AF3E-4271-8FD5-77810261CF2B}"/>
              </a:ext>
            </a:extLst>
          </p:cNvPr>
          <p:cNvPicPr>
            <a:picLocks noChangeAspect="1"/>
          </p:cNvPicPr>
          <p:nvPr/>
        </p:nvPicPr>
        <p:blipFill>
          <a:blip r:embed="rId7"/>
          <a:stretch>
            <a:fillRect/>
          </a:stretch>
        </p:blipFill>
        <p:spPr>
          <a:xfrm>
            <a:off x="8123988" y="5573379"/>
            <a:ext cx="2718709" cy="2244585"/>
          </a:xfrm>
          <a:prstGeom prst="rect">
            <a:avLst/>
          </a:prstGeom>
        </p:spPr>
      </p:pic>
    </p:spTree>
    <p:extLst>
      <p:ext uri="{BB962C8B-B14F-4D97-AF65-F5344CB8AC3E}">
        <p14:creationId xmlns:p14="http://schemas.microsoft.com/office/powerpoint/2010/main" val="112009588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0017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Переменные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96440"/>
            <a:ext cx="11262470" cy="419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Программа состоит из </a:t>
            </a:r>
            <a:r>
              <a:rPr lang="ru-RU" sz="2800" b="1" dirty="0"/>
              <a:t>алгоритма</a:t>
            </a:r>
            <a:r>
              <a:rPr lang="ru-RU" sz="2800" dirty="0"/>
              <a:t> и </a:t>
            </a:r>
            <a:r>
              <a:rPr lang="ru-RU" sz="2800" b="1" dirty="0"/>
              <a:t>данных</a:t>
            </a:r>
            <a:r>
              <a:rPr lang="en-US" sz="2800" dirty="0"/>
              <a:t>.</a:t>
            </a:r>
          </a:p>
          <a:p>
            <a:pPr algn="just"/>
            <a:endParaRPr lang="en-US" sz="2800" dirty="0"/>
          </a:p>
          <a:p>
            <a:pPr algn="just"/>
            <a:r>
              <a:rPr lang="ru-RU" sz="2800" dirty="0"/>
              <a:t>Работа с данными осуществляется с помощью </a:t>
            </a:r>
            <a:r>
              <a:rPr lang="ru-RU" sz="2800" b="1" dirty="0"/>
              <a:t>переменных</a:t>
            </a:r>
            <a:r>
              <a:rPr lang="en-US" sz="2800" dirty="0"/>
              <a:t>.</a:t>
            </a:r>
          </a:p>
          <a:p>
            <a:pPr algn="just"/>
            <a:endParaRPr lang="en-US" sz="2800" dirty="0"/>
          </a:p>
          <a:p>
            <a:pPr algn="just"/>
            <a:r>
              <a:rPr lang="ru-RU" sz="2800" b="1" dirty="0"/>
              <a:t>Имя переменной </a:t>
            </a:r>
            <a:r>
              <a:rPr lang="ru-RU" sz="2800" dirty="0"/>
              <a:t>– адрес ячейки памяти, по которому хранится некоторое </a:t>
            </a:r>
            <a:r>
              <a:rPr lang="ru-RU" sz="2800" b="1" dirty="0"/>
              <a:t>значение</a:t>
            </a:r>
            <a:r>
              <a:rPr lang="ru-RU" sz="2800" dirty="0"/>
              <a:t>. Само имя переменной обычно записывается в символьном виде, что позволяет понимать, о каких данных идет речь.</a:t>
            </a:r>
          </a:p>
        </p:txBody>
      </p:sp>
    </p:spTree>
    <p:extLst>
      <p:ext uri="{BB962C8B-B14F-4D97-AF65-F5344CB8AC3E}">
        <p14:creationId xmlns:p14="http://schemas.microsoft.com/office/powerpoint/2010/main" val="32045404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462" y="0"/>
            <a:ext cx="13004800" cy="9753600"/>
          </a:xfrm>
          <a:prstGeom prst="rect">
            <a:avLst/>
          </a:prstGeom>
          <a:ln w="12700">
            <a:miter lim="400000"/>
          </a:ln>
        </p:spPr>
      </p:pic>
      <p:sp>
        <p:nvSpPr>
          <p:cNvPr id="138" name="Page name"/>
          <p:cNvSpPr txBox="1"/>
          <p:nvPr/>
        </p:nvSpPr>
        <p:spPr>
          <a:xfrm>
            <a:off x="806543" y="223927"/>
            <a:ext cx="27523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Память компьютера</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181868" y="1538759"/>
            <a:ext cx="6424436" cy="625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dirty="0"/>
              <a:t>Память компьютера можно рассматривать как очень большую ленту из байтов. Например, компьютер с 1 ГБ ОЗУ на самом деле содержит 1024 * 1024 * 1024 байта.</a:t>
            </a:r>
          </a:p>
          <a:p>
            <a:pPr algn="just"/>
            <a:endParaRPr lang="ru-RU" sz="2800" dirty="0"/>
          </a:p>
          <a:p>
            <a:pPr algn="just"/>
            <a:r>
              <a:rPr lang="ru-RU" sz="2800" dirty="0"/>
              <a:t>Каждый ячейка содержит данные – значение от 0 до </a:t>
            </a:r>
            <a:r>
              <a:rPr lang="en-US" sz="2800" dirty="0"/>
              <a:t>FF. </a:t>
            </a:r>
            <a:r>
              <a:rPr lang="ru-RU" sz="2800" dirty="0"/>
              <a:t>Эти данные могут интерпретироваться по-разному в зависимости от </a:t>
            </a:r>
            <a:r>
              <a:rPr lang="ru-RU" sz="2800" b="1" dirty="0"/>
              <a:t>типа</a:t>
            </a:r>
            <a:r>
              <a:rPr lang="ru-RU" sz="2800" dirty="0"/>
              <a:t> переменной, которая находится в ячейке памяти.</a:t>
            </a:r>
            <a:endParaRPr lang="en-US" sz="2800" dirty="0"/>
          </a:p>
        </p:txBody>
      </p:sp>
      <p:pic>
        <p:nvPicPr>
          <p:cNvPr id="2050" name="Picture 2">
            <a:extLst>
              <a:ext uri="{FF2B5EF4-FFF2-40B4-BE49-F238E27FC236}">
                <a16:creationId xmlns:a16="http://schemas.microsoft.com/office/drawing/2014/main" id="{31C6E921-E7D7-4BBF-B553-20AA7C297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8310" y="1654813"/>
            <a:ext cx="3705757" cy="567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8152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93189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Переменные</a:t>
            </a:r>
            <a:r>
              <a:rPr lang="en-US" dirty="0"/>
              <a:t>: </a:t>
            </a:r>
            <a:r>
              <a:rPr lang="ru-RU" dirty="0"/>
              <a:t>пример</a:t>
            </a:r>
            <a:endParaRPr dirty="0"/>
          </a:p>
        </p:txBody>
      </p:sp>
      <p:pic>
        <p:nvPicPr>
          <p:cNvPr id="2" name="Рисунок 1">
            <a:extLst>
              <a:ext uri="{FF2B5EF4-FFF2-40B4-BE49-F238E27FC236}">
                <a16:creationId xmlns:a16="http://schemas.microsoft.com/office/drawing/2014/main" id="{349E5024-5ADF-45B6-AC90-6D66F1B5C7CA}"/>
              </a:ext>
            </a:extLst>
          </p:cNvPr>
          <p:cNvPicPr>
            <a:picLocks noChangeAspect="1"/>
          </p:cNvPicPr>
          <p:nvPr/>
        </p:nvPicPr>
        <p:blipFill>
          <a:blip r:embed="rId3"/>
          <a:stretch>
            <a:fillRect/>
          </a:stretch>
        </p:blipFill>
        <p:spPr>
          <a:xfrm>
            <a:off x="823922" y="1827275"/>
            <a:ext cx="11833146" cy="4380030"/>
          </a:xfrm>
          <a:prstGeom prst="rect">
            <a:avLst/>
          </a:prstGeom>
        </p:spPr>
      </p:pic>
    </p:spTree>
    <p:extLst>
      <p:ext uri="{BB962C8B-B14F-4D97-AF65-F5344CB8AC3E}">
        <p14:creationId xmlns:p14="http://schemas.microsoft.com/office/powerpoint/2010/main" val="178162077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0017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Переменные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37602" y="1295852"/>
            <a:ext cx="11262470" cy="212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Каждой </a:t>
            </a:r>
            <a:r>
              <a:rPr lang="ru-RU" sz="2800" b="1" dirty="0"/>
              <a:t>переменной</a:t>
            </a:r>
            <a:r>
              <a:rPr lang="ru-RU" sz="2800" dirty="0"/>
              <a:t> обычно соответствует некоторый </a:t>
            </a:r>
            <a:r>
              <a:rPr lang="ru-RU" sz="2800" b="1" dirty="0"/>
              <a:t>тип</a:t>
            </a:r>
            <a:r>
              <a:rPr lang="ru-RU" sz="2800" dirty="0"/>
              <a:t> – он определяет как будет интерпретироваться информация в ячейке</a:t>
            </a:r>
            <a:r>
              <a:rPr lang="en-US" sz="2800" dirty="0"/>
              <a:t>/</a:t>
            </a:r>
            <a:r>
              <a:rPr lang="ru-RU" sz="2800" dirty="0"/>
              <a:t>ячейках переменной и какие операции с ней можно производить в программе.</a:t>
            </a:r>
            <a:endParaRPr sz="2800" dirty="0"/>
          </a:p>
        </p:txBody>
      </p:sp>
      <p:pic>
        <p:nvPicPr>
          <p:cNvPr id="3074" name="Picture 2">
            <a:extLst>
              <a:ext uri="{FF2B5EF4-FFF2-40B4-BE49-F238E27FC236}">
                <a16:creationId xmlns:a16="http://schemas.microsoft.com/office/drawing/2014/main" id="{75A05B49-DB3D-438D-83D9-C10E69D5C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765" y="4407789"/>
            <a:ext cx="9877269" cy="171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809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0017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Переменные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37602" y="1295852"/>
            <a:ext cx="11262470" cy="212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Каждой </a:t>
            </a:r>
            <a:r>
              <a:rPr lang="ru-RU" sz="2800" b="1" dirty="0"/>
              <a:t>переменной</a:t>
            </a:r>
            <a:r>
              <a:rPr lang="ru-RU" sz="2800" dirty="0"/>
              <a:t> обычно соответствует некоторый </a:t>
            </a:r>
            <a:r>
              <a:rPr lang="ru-RU" sz="2800" b="1" dirty="0"/>
              <a:t>тип</a:t>
            </a:r>
            <a:r>
              <a:rPr lang="ru-RU" sz="2800" dirty="0"/>
              <a:t> – он определяет как будет интерпретироваться информация в ячейке</a:t>
            </a:r>
            <a:r>
              <a:rPr lang="en-US" sz="2800" dirty="0"/>
              <a:t>/</a:t>
            </a:r>
            <a:r>
              <a:rPr lang="ru-RU" sz="2800" dirty="0"/>
              <a:t>ячейках переменной и какие операции с ней можно производить в программе.</a:t>
            </a:r>
            <a:endParaRPr sz="2800" dirty="0"/>
          </a:p>
        </p:txBody>
      </p:sp>
      <p:pic>
        <p:nvPicPr>
          <p:cNvPr id="5122" name="Picture 2">
            <a:extLst>
              <a:ext uri="{FF2B5EF4-FFF2-40B4-BE49-F238E27FC236}">
                <a16:creationId xmlns:a16="http://schemas.microsoft.com/office/drawing/2014/main" id="{AE45572C-2B74-4B38-8765-2ABF0CFA6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411" y="3566684"/>
            <a:ext cx="4753978" cy="553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312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54556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Структуры данных</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888999"/>
            <a:ext cx="11262470" cy="7293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endParaRPr lang="en-US" sz="2800" dirty="0"/>
          </a:p>
          <a:p>
            <a:pPr algn="just"/>
            <a:r>
              <a:rPr lang="ru-RU" sz="2800" dirty="0"/>
              <a:t>В большинстве случаев объем данных, обрабатываемых алгоритмами достаточно велик, что не позволяет ограничиваться только использованием переменных.</a:t>
            </a:r>
          </a:p>
          <a:p>
            <a:pPr algn="just"/>
            <a:endParaRPr lang="ru-RU" sz="2800" dirty="0"/>
          </a:p>
          <a:p>
            <a:pPr algn="just"/>
            <a:r>
              <a:rPr lang="ru-RU" sz="2800" dirty="0"/>
              <a:t>(Если конечно вы не решаете только задачи типа </a:t>
            </a:r>
            <a:r>
              <a:rPr lang="en-US" sz="2800" dirty="0"/>
              <a:t>“A+B Problem”).</a:t>
            </a:r>
            <a:endParaRPr lang="ru-RU" sz="2800" dirty="0"/>
          </a:p>
          <a:p>
            <a:pPr algn="just"/>
            <a:endParaRPr lang="ru-RU" sz="2800" dirty="0"/>
          </a:p>
          <a:p>
            <a:pPr algn="just"/>
            <a:r>
              <a:rPr lang="ru-RU" sz="2800" dirty="0"/>
              <a:t>В таких случаях на помощь приходят разнообразные </a:t>
            </a:r>
            <a:r>
              <a:rPr lang="ru-RU" sz="2800" b="1" dirty="0"/>
              <a:t>структуры данных</a:t>
            </a:r>
            <a:r>
              <a:rPr lang="ru-RU" sz="2800" dirty="0"/>
              <a:t>.</a:t>
            </a:r>
            <a:endParaRPr lang="en-US" sz="2800" dirty="0"/>
          </a:p>
          <a:p>
            <a:pPr algn="just"/>
            <a:endParaRPr lang="ru-RU" sz="2800" dirty="0"/>
          </a:p>
          <a:p>
            <a:pPr algn="just"/>
            <a:r>
              <a:rPr lang="ru-RU" sz="2800" b="1" dirty="0"/>
              <a:t>Структура данных </a:t>
            </a:r>
            <a:r>
              <a:rPr lang="ru-RU" sz="2800" dirty="0"/>
              <a:t>— это контейнер, который хранит данные и обеспечивает работу с ними в соответствии с определенными правилами.</a:t>
            </a:r>
          </a:p>
          <a:p>
            <a:pPr algn="just"/>
            <a:endParaRPr sz="2800" dirty="0"/>
          </a:p>
        </p:txBody>
      </p:sp>
    </p:spTree>
    <p:extLst>
      <p:ext uri="{BB962C8B-B14F-4D97-AF65-F5344CB8AC3E}">
        <p14:creationId xmlns:p14="http://schemas.microsoft.com/office/powerpoint/2010/main" val="18985343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1"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33" name="Title"/>
          <p:cNvSpPr txBox="1"/>
          <p:nvPr/>
        </p:nvSpPr>
        <p:spPr>
          <a:xfrm>
            <a:off x="825500" y="1380083"/>
            <a:ext cx="2624116"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r>
              <a:rPr lang="ru-RU" dirty="0"/>
              <a:t>Обо мне</a:t>
            </a:r>
            <a:endParaRPr dirty="0"/>
          </a:p>
        </p:txBody>
      </p:sp>
      <p:sp>
        <p:nvSpPr>
          <p:cNvPr id="13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57871" y="2775467"/>
            <a:ext cx="11262470"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r>
              <a:rPr lang="en-US" sz="2400" b="1" dirty="0"/>
              <a:t>Senior Algorithm Developer - </a:t>
            </a:r>
            <a:r>
              <a:rPr lang="en-US" sz="2400" dirty="0"/>
              <a:t> Huawei</a:t>
            </a:r>
          </a:p>
          <a:p>
            <a:endParaRPr lang="en-US" sz="2400" b="1" dirty="0"/>
          </a:p>
          <a:p>
            <a:r>
              <a:rPr lang="ru-RU" sz="2400" b="1" dirty="0"/>
              <a:t>Научный сотрудник – </a:t>
            </a:r>
            <a:r>
              <a:rPr lang="ru-RU" sz="2400" dirty="0"/>
              <a:t>Лаборатория Алгоритмов и Технологий Анализа Сетевых Структур</a:t>
            </a:r>
          </a:p>
          <a:p>
            <a:endParaRPr lang="en-US" sz="2400" dirty="0"/>
          </a:p>
          <a:p>
            <a:r>
              <a:rPr lang="ru-RU" sz="2400" b="1" dirty="0"/>
              <a:t>В прошлом (далёком) - Академический руководитель</a:t>
            </a:r>
            <a:r>
              <a:rPr lang="ru-RU" sz="2400" dirty="0"/>
              <a:t> </a:t>
            </a:r>
            <a:r>
              <a:rPr lang="en-US" sz="2400" dirty="0"/>
              <a:t> </a:t>
            </a:r>
            <a:r>
              <a:rPr lang="ru-RU" sz="2400" dirty="0"/>
              <a:t>Программная Инженерия</a:t>
            </a:r>
            <a:endParaRPr lang="en-US" sz="2400" dirty="0"/>
          </a:p>
          <a:p>
            <a:endParaRPr lang="ru-RU" sz="2400" dirty="0"/>
          </a:p>
          <a:p>
            <a:r>
              <a:rPr lang="ru-RU" sz="2400" b="1" dirty="0"/>
              <a:t>кандидат технических наук</a:t>
            </a:r>
            <a:r>
              <a:rPr lang="en-US" sz="2400" b="1" dirty="0"/>
              <a:t>, </a:t>
            </a:r>
            <a:r>
              <a:rPr lang="ru-RU" sz="2400" b="1" dirty="0"/>
              <a:t>доцент ВШЭ</a:t>
            </a:r>
          </a:p>
          <a:p>
            <a:endParaRPr lang="ru-RU" sz="2800" b="1" dirty="0"/>
          </a:p>
          <a:p>
            <a:endParaRPr lang="ru-RU" sz="2800" b="1" dirty="0"/>
          </a:p>
          <a:p>
            <a:endParaRPr lang="ru-RU" sz="2800" dirty="0"/>
          </a:p>
        </p:txBody>
      </p:sp>
    </p:spTree>
    <p:extLst>
      <p:ext uri="{BB962C8B-B14F-4D97-AF65-F5344CB8AC3E}">
        <p14:creationId xmlns:p14="http://schemas.microsoft.com/office/powerpoint/2010/main" val="23741513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03512" y="847329"/>
            <a:ext cx="11262470" cy="625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endParaRPr lang="ru-RU" sz="2800" dirty="0"/>
          </a:p>
          <a:p>
            <a:pPr algn="just"/>
            <a:r>
              <a:rPr lang="ru-RU" sz="2800" dirty="0"/>
              <a:t>Первая и самая простая структура данных, которую мы рассмотрим, называется </a:t>
            </a:r>
            <a:r>
              <a:rPr lang="ru-RU" sz="2800" b="1" dirty="0"/>
              <a:t>массив</a:t>
            </a:r>
            <a:r>
              <a:rPr lang="ru-RU" sz="2800" dirty="0"/>
              <a:t>.</a:t>
            </a:r>
            <a:endParaRPr lang="en-US" sz="2800" dirty="0"/>
          </a:p>
          <a:p>
            <a:pPr algn="just"/>
            <a:endParaRPr lang="en-US" sz="2800" dirty="0"/>
          </a:p>
          <a:p>
            <a:pPr algn="just"/>
            <a:r>
              <a:rPr lang="ru-RU" sz="2800" b="1" dirty="0"/>
              <a:t>Массив</a:t>
            </a:r>
            <a:r>
              <a:rPr lang="ru-RU" sz="2800" dirty="0"/>
              <a:t> - это структура данных, для которой характерно</a:t>
            </a:r>
            <a:r>
              <a:rPr lang="en-US" sz="2800" dirty="0"/>
              <a:t>:</a:t>
            </a:r>
          </a:p>
          <a:p>
            <a:pPr marL="457200" indent="-457200" algn="just">
              <a:buFont typeface="Arial" panose="020B0604020202020204" pitchFamily="34" charset="0"/>
              <a:buChar char="•"/>
            </a:pPr>
            <a:r>
              <a:rPr lang="ru-RU" sz="2800" dirty="0"/>
              <a:t>хранение элементов одного типа </a:t>
            </a:r>
          </a:p>
          <a:p>
            <a:pPr marL="457200" indent="-457200" algn="just">
              <a:buFont typeface="Arial" panose="020B0604020202020204" pitchFamily="34" charset="0"/>
              <a:buChar char="•"/>
            </a:pPr>
            <a:r>
              <a:rPr lang="ru-RU" sz="2800" dirty="0"/>
              <a:t>размещение элементов последовательно в памяти</a:t>
            </a:r>
          </a:p>
          <a:p>
            <a:pPr marL="457200" indent="-457200" algn="just">
              <a:buFont typeface="Arial" panose="020B0604020202020204" pitchFamily="34" charset="0"/>
              <a:buChar char="•"/>
            </a:pPr>
            <a:r>
              <a:rPr lang="ru-RU" sz="2800" dirty="0"/>
              <a:t>единое имя для всех элементов</a:t>
            </a:r>
          </a:p>
          <a:p>
            <a:pPr algn="just"/>
            <a:endParaRPr lang="en-US" sz="2800" dirty="0"/>
          </a:p>
          <a:p>
            <a:pPr algn="just"/>
            <a:r>
              <a:rPr lang="ru-RU" sz="2800" dirty="0"/>
              <a:t>Часто полезно думать о массиве как о коллекции переменных одного типа.</a:t>
            </a:r>
            <a:endParaRPr lang="en-US" sz="2800" dirty="0"/>
          </a:p>
          <a:p>
            <a:pPr algn="just"/>
            <a:endParaRPr sz="2800" dirty="0"/>
          </a:p>
        </p:txBody>
      </p:sp>
    </p:spTree>
    <p:extLst>
      <p:ext uri="{BB962C8B-B14F-4D97-AF65-F5344CB8AC3E}">
        <p14:creationId xmlns:p14="http://schemas.microsoft.com/office/powerpoint/2010/main" val="9738038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023250"/>
            <a:ext cx="11262470" cy="419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endParaRPr lang="ru-RU" sz="2800" dirty="0"/>
          </a:p>
          <a:p>
            <a:pPr algn="just"/>
            <a:r>
              <a:rPr lang="ru-RU" sz="2800" b="1" dirty="0"/>
              <a:t>Имя массива </a:t>
            </a:r>
            <a:r>
              <a:rPr lang="ru-RU" sz="2800" dirty="0"/>
              <a:t>указывает на адрес в памяти его самого первого элемента. Доступ к остальным элементам массива осуществляется с помощью </a:t>
            </a:r>
            <a:r>
              <a:rPr lang="ru-RU" sz="2800" b="1" dirty="0"/>
              <a:t>индексов</a:t>
            </a:r>
            <a:r>
              <a:rPr lang="ru-RU" sz="2800" dirty="0"/>
              <a:t> или </a:t>
            </a:r>
            <a:r>
              <a:rPr lang="ru-RU" sz="2800" b="1" dirty="0"/>
              <a:t>смещений</a:t>
            </a:r>
            <a:r>
              <a:rPr lang="ru-RU" sz="2800" dirty="0"/>
              <a:t>. Самый первый элемент имеет </a:t>
            </a:r>
            <a:r>
              <a:rPr lang="ru-RU" sz="2800" b="1" dirty="0"/>
              <a:t>нулевое смещение</a:t>
            </a:r>
            <a:r>
              <a:rPr lang="ru-RU" sz="2800" dirty="0"/>
              <a:t> относительно адреса массива в памяти.</a:t>
            </a:r>
            <a:endParaRPr lang="en-US" sz="2800" dirty="0"/>
          </a:p>
          <a:p>
            <a:pPr algn="just"/>
            <a:endParaRPr lang="en-US" sz="2800" dirty="0"/>
          </a:p>
          <a:p>
            <a:pPr algn="just"/>
            <a:endParaRPr sz="2800" dirty="0"/>
          </a:p>
        </p:txBody>
      </p:sp>
      <p:pic>
        <p:nvPicPr>
          <p:cNvPr id="6146" name="Picture 2" descr="Image result for array data structure">
            <a:extLst>
              <a:ext uri="{FF2B5EF4-FFF2-40B4-BE49-F238E27FC236}">
                <a16:creationId xmlns:a16="http://schemas.microsoft.com/office/drawing/2014/main" id="{659EE9A6-57AF-44D6-8CBE-7699027D5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415" y="4874431"/>
            <a:ext cx="7133347" cy="264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9661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420534"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Массивы</a:t>
            </a:r>
            <a:r>
              <a:rPr lang="en-US" dirty="0"/>
              <a:t>: </a:t>
            </a:r>
            <a:r>
              <a:rPr lang="ru-RU" dirty="0"/>
              <a:t>пример</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894513"/>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Пример работы с массивами</a:t>
            </a:r>
            <a:endParaRPr sz="2800" dirty="0"/>
          </a:p>
        </p:txBody>
      </p:sp>
      <p:pic>
        <p:nvPicPr>
          <p:cNvPr id="2" name="Рисунок 1">
            <a:extLst>
              <a:ext uri="{FF2B5EF4-FFF2-40B4-BE49-F238E27FC236}">
                <a16:creationId xmlns:a16="http://schemas.microsoft.com/office/drawing/2014/main" id="{14FB094D-73B4-476A-84F5-7902B35F9703}"/>
              </a:ext>
            </a:extLst>
          </p:cNvPr>
          <p:cNvPicPr>
            <a:picLocks noChangeAspect="1"/>
          </p:cNvPicPr>
          <p:nvPr/>
        </p:nvPicPr>
        <p:blipFill>
          <a:blip r:embed="rId3"/>
          <a:stretch>
            <a:fillRect/>
          </a:stretch>
        </p:blipFill>
        <p:spPr>
          <a:xfrm>
            <a:off x="806543" y="3427621"/>
            <a:ext cx="11578296" cy="2792705"/>
          </a:xfrm>
          <a:prstGeom prst="rect">
            <a:avLst/>
          </a:prstGeom>
        </p:spPr>
      </p:pic>
    </p:spTree>
    <p:extLst>
      <p:ext uri="{BB962C8B-B14F-4D97-AF65-F5344CB8AC3E}">
        <p14:creationId xmlns:p14="http://schemas.microsoft.com/office/powerpoint/2010/main" val="356527053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6531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на массивах</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1684989"/>
            <a:ext cx="11262470" cy="419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Алгоритмы для работы с массивами</a:t>
            </a:r>
            <a:r>
              <a:rPr lang="en-US" sz="2800" dirty="0"/>
              <a:t>:</a:t>
            </a:r>
          </a:p>
          <a:p>
            <a:pPr algn="just"/>
            <a:endParaRPr lang="en-US" sz="2800" dirty="0"/>
          </a:p>
          <a:p>
            <a:pPr marL="457200" indent="-457200" algn="just">
              <a:buFontTx/>
              <a:buChar char="-"/>
            </a:pPr>
            <a:r>
              <a:rPr lang="ru-RU" sz="2800"/>
              <a:t>вставка</a:t>
            </a:r>
            <a:r>
              <a:rPr lang="en-US" sz="2800"/>
              <a:t>/</a:t>
            </a:r>
            <a:r>
              <a:rPr lang="ru-RU" sz="2800" dirty="0"/>
              <a:t>удаление</a:t>
            </a:r>
            <a:r>
              <a:rPr lang="en-US" sz="2800" dirty="0"/>
              <a:t>/</a:t>
            </a:r>
            <a:r>
              <a:rPr lang="ru-RU" sz="2800" dirty="0"/>
              <a:t>замена элементов</a:t>
            </a:r>
            <a:endParaRPr lang="en-US" sz="2800" dirty="0"/>
          </a:p>
          <a:p>
            <a:pPr marL="457200" indent="-457200" algn="just">
              <a:buFontTx/>
              <a:buChar char="-"/>
            </a:pPr>
            <a:r>
              <a:rPr lang="ru-RU" sz="2800" dirty="0"/>
              <a:t>поиск элемента</a:t>
            </a:r>
          </a:p>
          <a:p>
            <a:pPr marL="457200" indent="-457200" algn="just">
              <a:buFontTx/>
              <a:buChar char="-"/>
            </a:pPr>
            <a:r>
              <a:rPr lang="ru-RU" sz="2800" dirty="0"/>
              <a:t>поиск элемента с заданными свойствами</a:t>
            </a:r>
          </a:p>
          <a:p>
            <a:pPr marL="457200" indent="-457200" algn="just">
              <a:buFontTx/>
              <a:buChar char="-"/>
            </a:pPr>
            <a:r>
              <a:rPr lang="ru-RU" sz="2800" dirty="0"/>
              <a:t>сортировка массива</a:t>
            </a:r>
          </a:p>
          <a:p>
            <a:pPr marL="457200" indent="-457200" algn="just">
              <a:buFontTx/>
              <a:buChar char="-"/>
            </a:pPr>
            <a:endParaRPr lang="ru-RU" sz="2800" dirty="0"/>
          </a:p>
          <a:p>
            <a:pPr marL="457200" indent="-457200" algn="just">
              <a:buFontTx/>
              <a:buChar char="-"/>
            </a:pPr>
            <a:endParaRPr sz="2800" dirty="0"/>
          </a:p>
        </p:txBody>
      </p:sp>
    </p:spTree>
    <p:extLst>
      <p:ext uri="{BB962C8B-B14F-4D97-AF65-F5344CB8AC3E}">
        <p14:creationId xmlns:p14="http://schemas.microsoft.com/office/powerpoint/2010/main" val="27680524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6531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на массивах</a:t>
            </a:r>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947972"/>
            <a:ext cx="11262470" cy="3157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Вставка элемента</a:t>
            </a:r>
          </a:p>
          <a:p>
            <a:pPr algn="just"/>
            <a:endParaRPr lang="ru-RU" sz="2800" dirty="0"/>
          </a:p>
          <a:p>
            <a:pPr algn="just"/>
            <a:r>
              <a:rPr lang="ru-RU" sz="2800" b="1" dirty="0"/>
              <a:t>Входные данные</a:t>
            </a:r>
            <a:r>
              <a:rPr lang="en-US" sz="2800" b="1" dirty="0"/>
              <a:t>:</a:t>
            </a:r>
            <a:r>
              <a:rPr lang="en-US" sz="2800" dirty="0"/>
              <a:t> </a:t>
            </a:r>
            <a:r>
              <a:rPr lang="ru-RU" sz="2800" dirty="0"/>
              <a:t>массив, элемент для вставки, позиция для вставки</a:t>
            </a:r>
          </a:p>
          <a:p>
            <a:pPr algn="just"/>
            <a:r>
              <a:rPr lang="ru-RU" sz="2800" b="1" dirty="0"/>
              <a:t>Результат</a:t>
            </a:r>
            <a:r>
              <a:rPr lang="en-US" sz="2800" b="1" dirty="0"/>
              <a:t>:</a:t>
            </a:r>
            <a:r>
              <a:rPr lang="en-US" sz="2800" dirty="0"/>
              <a:t> </a:t>
            </a:r>
            <a:r>
              <a:rPr lang="ru-RU" sz="2800" dirty="0"/>
              <a:t>массив с вставленным элементов</a:t>
            </a:r>
          </a:p>
          <a:p>
            <a:pPr marL="457200" indent="-457200" algn="just">
              <a:buFontTx/>
              <a:buChar char="-"/>
            </a:pPr>
            <a:endParaRPr sz="2800" dirty="0"/>
          </a:p>
        </p:txBody>
      </p:sp>
      <p:pic>
        <p:nvPicPr>
          <p:cNvPr id="2052" name="Picture 4" descr="Image result for array insert element">
            <a:extLst>
              <a:ext uri="{FF2B5EF4-FFF2-40B4-BE49-F238E27FC236}">
                <a16:creationId xmlns:a16="http://schemas.microsoft.com/office/drawing/2014/main" id="{4DC0AF06-E354-476A-9FF1-E60180354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150" y="4143706"/>
            <a:ext cx="78105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12142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4064"/>
            <a:ext cx="13004800" cy="9753600"/>
          </a:xfrm>
          <a:prstGeom prst="rect">
            <a:avLst/>
          </a:prstGeom>
          <a:ln w="12700">
            <a:miter lim="400000"/>
          </a:ln>
        </p:spPr>
      </p:pic>
      <p:sp>
        <p:nvSpPr>
          <p:cNvPr id="138" name="Page name"/>
          <p:cNvSpPr txBox="1"/>
          <p:nvPr/>
        </p:nvSpPr>
        <p:spPr>
          <a:xfrm>
            <a:off x="806543" y="223927"/>
            <a:ext cx="326531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на массивах</a:t>
            </a:r>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206504"/>
            <a:ext cx="11262470" cy="2640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Удаление элемента</a:t>
            </a:r>
          </a:p>
          <a:p>
            <a:pPr algn="just"/>
            <a:endParaRPr lang="ru-RU" sz="2800" dirty="0"/>
          </a:p>
          <a:p>
            <a:pPr algn="just"/>
            <a:r>
              <a:rPr lang="ru-RU" sz="2800" b="1" dirty="0"/>
              <a:t>Входные данные</a:t>
            </a:r>
            <a:r>
              <a:rPr lang="en-US" sz="2800" b="1" dirty="0"/>
              <a:t>:</a:t>
            </a:r>
            <a:r>
              <a:rPr lang="en-US" sz="2800" dirty="0"/>
              <a:t> </a:t>
            </a:r>
            <a:r>
              <a:rPr lang="ru-RU" sz="2800" dirty="0"/>
              <a:t>массив, позиция удаляемого элемента</a:t>
            </a:r>
          </a:p>
          <a:p>
            <a:pPr algn="just"/>
            <a:r>
              <a:rPr lang="ru-RU" sz="2800" b="1" dirty="0"/>
              <a:t>Результат</a:t>
            </a:r>
            <a:r>
              <a:rPr lang="en-US" sz="2800" b="1" dirty="0"/>
              <a:t>:</a:t>
            </a:r>
            <a:r>
              <a:rPr lang="en-US" sz="2800" dirty="0"/>
              <a:t> </a:t>
            </a:r>
            <a:r>
              <a:rPr lang="ru-RU" sz="2800" dirty="0"/>
              <a:t>массив без удаленного элемента</a:t>
            </a:r>
          </a:p>
          <a:p>
            <a:pPr marL="457200" indent="-457200" algn="just">
              <a:buFontTx/>
              <a:buChar char="-"/>
            </a:pPr>
            <a:endParaRPr sz="2800" dirty="0"/>
          </a:p>
        </p:txBody>
      </p:sp>
      <p:pic>
        <p:nvPicPr>
          <p:cNvPr id="3074" name="Picture 2" descr="Image result for array remove element">
            <a:extLst>
              <a:ext uri="{FF2B5EF4-FFF2-40B4-BE49-F238E27FC236}">
                <a16:creationId xmlns:a16="http://schemas.microsoft.com/office/drawing/2014/main" id="{638E33B6-4742-4EDA-ADAD-B6035CB0A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090" y="3916884"/>
            <a:ext cx="7236660" cy="444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9465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 y="-36094"/>
            <a:ext cx="13085011" cy="9813758"/>
          </a:xfrm>
          <a:prstGeom prst="rect">
            <a:avLst/>
          </a:prstGeom>
          <a:ln w="12700">
            <a:miter lim="400000"/>
          </a:ln>
        </p:spPr>
      </p:pic>
      <p:sp>
        <p:nvSpPr>
          <p:cNvPr id="138" name="Page name"/>
          <p:cNvSpPr txBox="1"/>
          <p:nvPr/>
        </p:nvSpPr>
        <p:spPr>
          <a:xfrm>
            <a:off x="806543" y="223927"/>
            <a:ext cx="326531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на массивах</a:t>
            </a:r>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969865"/>
            <a:ext cx="11262470" cy="3157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Поиск элемента (</a:t>
            </a:r>
            <a:r>
              <a:rPr lang="en-US" sz="2800" b="1" dirty="0"/>
              <a:t>linear search)</a:t>
            </a:r>
          </a:p>
          <a:p>
            <a:pPr algn="just"/>
            <a:endParaRPr lang="ru-RU" sz="2800" dirty="0"/>
          </a:p>
          <a:p>
            <a:pPr algn="just"/>
            <a:r>
              <a:rPr lang="ru-RU" sz="2800" b="1" dirty="0"/>
              <a:t>Входные данные</a:t>
            </a:r>
            <a:r>
              <a:rPr lang="en-US" sz="2800" b="1" dirty="0"/>
              <a:t>:</a:t>
            </a:r>
            <a:r>
              <a:rPr lang="en-US" sz="2800" dirty="0"/>
              <a:t> </a:t>
            </a:r>
            <a:r>
              <a:rPr lang="ru-RU" sz="2800" dirty="0"/>
              <a:t>массив, искомый элемент</a:t>
            </a:r>
          </a:p>
          <a:p>
            <a:pPr algn="just"/>
            <a:r>
              <a:rPr lang="ru-RU" sz="2800" b="1" dirty="0"/>
              <a:t>Результат</a:t>
            </a:r>
            <a:r>
              <a:rPr lang="en-US" sz="2800" b="1" dirty="0"/>
              <a:t>:</a:t>
            </a:r>
            <a:r>
              <a:rPr lang="en-US" sz="2800" dirty="0"/>
              <a:t> </a:t>
            </a:r>
            <a:r>
              <a:rPr lang="ru-RU" sz="2800" dirty="0"/>
              <a:t>индекс искомого элемента, если он есть в массиве</a:t>
            </a:r>
            <a:endParaRPr lang="en-US" sz="2800" dirty="0"/>
          </a:p>
          <a:p>
            <a:pPr algn="just"/>
            <a:r>
              <a:rPr lang="ru-RU" sz="2800" b="1" dirty="0"/>
              <a:t>Сложность в худшем случае</a:t>
            </a:r>
            <a:r>
              <a:rPr lang="en-US" sz="2800" b="1" dirty="0"/>
              <a:t>: </a:t>
            </a:r>
            <a:r>
              <a:rPr lang="en-US" sz="2800" dirty="0"/>
              <a:t>O(n)</a:t>
            </a:r>
            <a:endParaRPr lang="ru-RU" sz="2800" b="1" dirty="0"/>
          </a:p>
          <a:p>
            <a:pPr marL="457200" indent="-457200" algn="just">
              <a:buFontTx/>
              <a:buChar char="-"/>
            </a:pPr>
            <a:endParaRPr sz="2800" dirty="0"/>
          </a:p>
        </p:txBody>
      </p:sp>
      <p:pic>
        <p:nvPicPr>
          <p:cNvPr id="1026" name="Picture 2" descr="Linear Search">
            <a:extLst>
              <a:ext uri="{FF2B5EF4-FFF2-40B4-BE49-F238E27FC236}">
                <a16:creationId xmlns:a16="http://schemas.microsoft.com/office/drawing/2014/main" id="{866D3136-E2B6-4BAF-A597-3C6880F7C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019" y="3785301"/>
            <a:ext cx="4991517" cy="521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1523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6531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Алгоритмы на массивах</a:t>
            </a:r>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30607" y="980994"/>
            <a:ext cx="11262470" cy="3674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Поиск элемента с заданными свойствами</a:t>
            </a:r>
            <a:endParaRPr lang="en-US" sz="2800" b="1" dirty="0"/>
          </a:p>
          <a:p>
            <a:pPr algn="just"/>
            <a:endParaRPr lang="ru-RU" sz="2800" dirty="0"/>
          </a:p>
          <a:p>
            <a:pPr algn="just"/>
            <a:r>
              <a:rPr lang="ru-RU" sz="2800" b="1" dirty="0"/>
              <a:t>Входные данные</a:t>
            </a:r>
            <a:r>
              <a:rPr lang="en-US" sz="2800" b="1" dirty="0"/>
              <a:t>:</a:t>
            </a:r>
            <a:r>
              <a:rPr lang="en-US" sz="2800" dirty="0"/>
              <a:t> </a:t>
            </a:r>
            <a:r>
              <a:rPr lang="ru-RU" sz="2800" dirty="0"/>
              <a:t>массив, критерии поиска</a:t>
            </a:r>
          </a:p>
          <a:p>
            <a:pPr algn="just"/>
            <a:r>
              <a:rPr lang="ru-RU" sz="2800" b="1" dirty="0"/>
              <a:t>Результат</a:t>
            </a:r>
            <a:r>
              <a:rPr lang="en-US" sz="2800" b="1" dirty="0"/>
              <a:t>:</a:t>
            </a:r>
            <a:r>
              <a:rPr lang="en-US" sz="2800" dirty="0"/>
              <a:t> </a:t>
            </a:r>
            <a:r>
              <a:rPr lang="ru-RU" sz="2800" dirty="0"/>
              <a:t>индекс искомого элемента, если он есть в массиве</a:t>
            </a:r>
            <a:endParaRPr lang="en-US" sz="2800" dirty="0"/>
          </a:p>
          <a:p>
            <a:pPr algn="just"/>
            <a:r>
              <a:rPr lang="ru-RU" sz="2800" b="1" dirty="0"/>
              <a:t>Сложность в худшем случае</a:t>
            </a:r>
            <a:r>
              <a:rPr lang="en-US" sz="2800" b="1" dirty="0"/>
              <a:t>: </a:t>
            </a:r>
            <a:r>
              <a:rPr lang="en-US" sz="2800" dirty="0"/>
              <a:t>O(n)</a:t>
            </a:r>
            <a:endParaRPr lang="ru-RU" sz="2800" b="1" dirty="0"/>
          </a:p>
          <a:p>
            <a:pPr algn="just"/>
            <a:endParaRPr lang="ru-RU" sz="2800" dirty="0"/>
          </a:p>
          <a:p>
            <a:pPr marL="457200" indent="-457200" algn="just">
              <a:buFontTx/>
              <a:buChar char="-"/>
            </a:pPr>
            <a:endParaRPr sz="2800" dirty="0"/>
          </a:p>
        </p:txBody>
      </p:sp>
      <p:pic>
        <p:nvPicPr>
          <p:cNvPr id="2" name="Рисунок 1">
            <a:extLst>
              <a:ext uri="{FF2B5EF4-FFF2-40B4-BE49-F238E27FC236}">
                <a16:creationId xmlns:a16="http://schemas.microsoft.com/office/drawing/2014/main" id="{5C950E3F-35DE-4BEA-A71D-CBB0EDA06976}"/>
              </a:ext>
            </a:extLst>
          </p:cNvPr>
          <p:cNvPicPr>
            <a:picLocks noChangeAspect="1"/>
          </p:cNvPicPr>
          <p:nvPr/>
        </p:nvPicPr>
        <p:blipFill>
          <a:blip r:embed="rId3"/>
          <a:stretch>
            <a:fillRect/>
          </a:stretch>
        </p:blipFill>
        <p:spPr>
          <a:xfrm>
            <a:off x="3185242" y="4041858"/>
            <a:ext cx="6553200" cy="4124325"/>
          </a:xfrm>
          <a:prstGeom prst="rect">
            <a:avLst/>
          </a:prstGeom>
        </p:spPr>
      </p:pic>
    </p:spTree>
    <p:extLst>
      <p:ext uri="{BB962C8B-B14F-4D97-AF65-F5344CB8AC3E}">
        <p14:creationId xmlns:p14="http://schemas.microsoft.com/office/powerpoint/2010/main" val="29722809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1"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33" name="Title"/>
          <p:cNvSpPr txBox="1"/>
          <p:nvPr/>
        </p:nvSpPr>
        <p:spPr>
          <a:xfrm>
            <a:off x="825500" y="1380083"/>
            <a:ext cx="3568285"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r>
              <a:rPr lang="ru-RU" dirty="0"/>
              <a:t>Литература</a:t>
            </a:r>
            <a:endParaRPr dirty="0"/>
          </a:p>
        </p:txBody>
      </p:sp>
      <p:sp>
        <p:nvSpPr>
          <p:cNvPr id="13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755153" y="5779822"/>
            <a:ext cx="483113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en-US" sz="2000" b="1" dirty="0"/>
              <a:t>Introduction to Algorithms</a:t>
            </a:r>
          </a:p>
          <a:p>
            <a:pPr algn="ctr"/>
            <a:r>
              <a:rPr lang="en-US" sz="2000" b="1" dirty="0"/>
              <a:t>3rd Edition (September 1, 2009)</a:t>
            </a:r>
          </a:p>
          <a:p>
            <a:pPr algn="ctr"/>
            <a:r>
              <a:rPr lang="en-US" sz="2000" dirty="0"/>
              <a:t>Thomas H </a:t>
            </a:r>
            <a:r>
              <a:rPr lang="en-US" sz="2000" dirty="0" err="1"/>
              <a:t>Cormen</a:t>
            </a:r>
            <a:r>
              <a:rPr lang="en-US" sz="2000" dirty="0"/>
              <a:t>, Charles E </a:t>
            </a:r>
            <a:r>
              <a:rPr lang="en-US" sz="2000" dirty="0" err="1"/>
              <a:t>Leiserson</a:t>
            </a:r>
            <a:endParaRPr lang="en-US" sz="2000" dirty="0"/>
          </a:p>
          <a:p>
            <a:pPr algn="ctr"/>
            <a:r>
              <a:rPr lang="en-US" sz="2000" dirty="0"/>
              <a:t>Ronald L </a:t>
            </a:r>
            <a:r>
              <a:rPr lang="en-US" sz="2000" dirty="0" err="1"/>
              <a:t>Rivest</a:t>
            </a:r>
            <a:r>
              <a:rPr lang="en-US" sz="2000" dirty="0"/>
              <a:t> , Clifford Stein </a:t>
            </a:r>
            <a:endParaRPr lang="en-US" sz="2000" b="1" dirty="0"/>
          </a:p>
        </p:txBody>
      </p:sp>
      <p:pic>
        <p:nvPicPr>
          <p:cNvPr id="1026" name="Picture 2" descr="https://m.media-amazon.com/images/I/616c+ys7RBL._SL15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7260" y="2307109"/>
            <a:ext cx="2803524" cy="3193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media-amazon.com/images/I/61Pgdn8Ys-L._SL15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3875" y="2412901"/>
            <a:ext cx="2753692" cy="3112688"/>
          </a:xfrm>
          <a:prstGeom prst="rect">
            <a:avLst/>
          </a:prstGeom>
          <a:noFill/>
          <a:extLst>
            <a:ext uri="{909E8E84-426E-40DD-AFC4-6F175D3DCCD1}">
              <a14:hiddenFill xmlns:a14="http://schemas.microsoft.com/office/drawing/2010/main">
                <a:solidFill>
                  <a:srgbClr val="FFFFFF"/>
                </a:solidFill>
              </a14:hiddenFill>
            </a:ext>
          </a:extLst>
        </p:spPr>
      </p:pic>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7108037" y="5779822"/>
            <a:ext cx="4721969"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en-US" sz="2000" b="1" dirty="0"/>
              <a:t>Introduction to Algorithms</a:t>
            </a:r>
          </a:p>
          <a:p>
            <a:pPr algn="ctr"/>
            <a:r>
              <a:rPr lang="en-US" sz="2000" b="1" dirty="0"/>
              <a:t>4th Edition (April 5, 2022)</a:t>
            </a:r>
          </a:p>
          <a:p>
            <a:pPr algn="ctr"/>
            <a:r>
              <a:rPr lang="en-US" sz="2000" dirty="0"/>
              <a:t>Thomas H </a:t>
            </a:r>
            <a:r>
              <a:rPr lang="en-US" sz="2000" dirty="0" err="1"/>
              <a:t>Cormen</a:t>
            </a:r>
            <a:r>
              <a:rPr lang="en-US" sz="2000" dirty="0"/>
              <a:t>, Charles E </a:t>
            </a:r>
            <a:r>
              <a:rPr lang="en-US" sz="2000" dirty="0" err="1"/>
              <a:t>Leiserson</a:t>
            </a:r>
            <a:endParaRPr lang="en-US" sz="2000" dirty="0"/>
          </a:p>
          <a:p>
            <a:pPr algn="ctr"/>
            <a:r>
              <a:rPr lang="en-US" sz="2000" dirty="0"/>
              <a:t>Ronald L </a:t>
            </a:r>
            <a:r>
              <a:rPr lang="en-US" sz="2000" dirty="0" err="1"/>
              <a:t>Rivest</a:t>
            </a:r>
            <a:r>
              <a:rPr lang="en-US" sz="2000" dirty="0"/>
              <a:t> , Clifford Stein </a:t>
            </a:r>
            <a:endParaRPr lang="ru-RU" sz="2400" dirty="0"/>
          </a:p>
        </p:txBody>
      </p:sp>
    </p:spTree>
    <p:extLst>
      <p:ext uri="{BB962C8B-B14F-4D97-AF65-F5344CB8AC3E}">
        <p14:creationId xmlns:p14="http://schemas.microsoft.com/office/powerpoint/2010/main" val="38334103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1"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33" name="Title"/>
          <p:cNvSpPr txBox="1"/>
          <p:nvPr/>
        </p:nvSpPr>
        <p:spPr>
          <a:xfrm>
            <a:off x="825500" y="1380083"/>
            <a:ext cx="3568285"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r>
              <a:rPr lang="ru-RU" dirty="0"/>
              <a:t>Литература</a:t>
            </a:r>
            <a:endParaRPr dirty="0"/>
          </a:p>
        </p:txBody>
      </p:sp>
      <p:sp>
        <p:nvSpPr>
          <p:cNvPr id="13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48933" y="5932718"/>
            <a:ext cx="4780335"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ctr"/>
            <a:r>
              <a:rPr lang="en-US" sz="2000" b="1" dirty="0"/>
              <a:t>Algorithms (September 13, 2006)</a:t>
            </a:r>
          </a:p>
          <a:p>
            <a:pPr algn="ctr"/>
            <a:r>
              <a:rPr lang="en-US" sz="2000" dirty="0" err="1"/>
              <a:t>Sanjoy</a:t>
            </a:r>
            <a:r>
              <a:rPr lang="en-US" sz="2000" dirty="0"/>
              <a:t> </a:t>
            </a:r>
            <a:r>
              <a:rPr lang="en-US" sz="2000" dirty="0" err="1"/>
              <a:t>Dasgupta</a:t>
            </a:r>
            <a:endParaRPr lang="en-US" sz="2000" dirty="0"/>
          </a:p>
          <a:p>
            <a:pPr algn="ctr"/>
            <a:r>
              <a:rPr lang="en-US" sz="2000" dirty="0"/>
              <a:t>Christos Papadimitriou</a:t>
            </a:r>
          </a:p>
          <a:p>
            <a:pPr algn="ctr"/>
            <a:r>
              <a:rPr lang="en-US" sz="2000" dirty="0" err="1"/>
              <a:t>Umesh</a:t>
            </a:r>
            <a:r>
              <a:rPr lang="en-US" sz="2000" dirty="0"/>
              <a:t> </a:t>
            </a:r>
            <a:r>
              <a:rPr lang="en-US" sz="2000" dirty="0" err="1"/>
              <a:t>Vazirani</a:t>
            </a:r>
            <a:r>
              <a:rPr lang="en-US" sz="2000" dirty="0"/>
              <a:t> </a:t>
            </a:r>
          </a:p>
          <a:p>
            <a:pPr algn="ctr"/>
            <a:endParaRPr lang="en-US" sz="2000" b="1" dirty="0"/>
          </a:p>
        </p:txBody>
      </p:sp>
      <p:pic>
        <p:nvPicPr>
          <p:cNvPr id="2050" name="Picture 2" descr="https://m.media-amazon.com/images/I/616yIIyO+kL._SL15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2463" y="2332509"/>
            <a:ext cx="2622091" cy="32613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media-amazon.com/images/I/61KZlBVoTML._SL10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1101" y="2332509"/>
            <a:ext cx="2596000" cy="3261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00401" y="5921836"/>
            <a:ext cx="5246217" cy="1200329"/>
          </a:xfrm>
          <a:prstGeom prst="rect">
            <a:avLst/>
          </a:prstGeom>
        </p:spPr>
        <p:txBody>
          <a:bodyPr wrap="square">
            <a:spAutoFit/>
          </a:bodyPr>
          <a:lstStyle/>
          <a:p>
            <a:pPr algn="ctr">
              <a:lnSpc>
                <a:spcPct val="120000"/>
              </a:lnSpc>
            </a:pPr>
            <a:r>
              <a:rPr lang="en-US" sz="2000" b="1" dirty="0">
                <a:solidFill>
                  <a:srgbClr val="000000">
                    <a:alpha val="87087"/>
                  </a:srgbClr>
                </a:solidFill>
              </a:rPr>
              <a:t>Algorithms (4th Edition) (March 24, 2011)</a:t>
            </a:r>
          </a:p>
          <a:p>
            <a:pPr algn="ctr">
              <a:lnSpc>
                <a:spcPct val="120000"/>
              </a:lnSpc>
            </a:pPr>
            <a:r>
              <a:rPr lang="en-US" sz="2000" dirty="0">
                <a:solidFill>
                  <a:srgbClr val="000000">
                    <a:alpha val="87087"/>
                  </a:srgbClr>
                </a:solidFill>
              </a:rPr>
              <a:t>Robert Sedgewick, Kevin Wayne</a:t>
            </a:r>
          </a:p>
          <a:p>
            <a:pPr algn="ctr">
              <a:lnSpc>
                <a:spcPct val="120000"/>
              </a:lnSpc>
            </a:pPr>
            <a:r>
              <a:rPr lang="en-US" sz="2000" dirty="0">
                <a:solidFill>
                  <a:srgbClr val="000000">
                    <a:alpha val="87087"/>
                  </a:srgbClr>
                </a:solidFill>
                <a:hlinkClick r:id="rId5"/>
              </a:rPr>
              <a:t>https://algs4.cs.princeton.edu/home/</a:t>
            </a:r>
            <a:endParaRPr lang="ru-RU" sz="2400" dirty="0"/>
          </a:p>
        </p:txBody>
      </p:sp>
    </p:spTree>
    <p:extLst>
      <p:ext uri="{BB962C8B-B14F-4D97-AF65-F5344CB8AC3E}">
        <p14:creationId xmlns:p14="http://schemas.microsoft.com/office/powerpoint/2010/main" val="34041075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4990"/>
            <a:ext cx="13004800" cy="9753600"/>
          </a:xfrm>
          <a:prstGeom prst="rect">
            <a:avLst/>
          </a:prstGeom>
          <a:ln w="12700">
            <a:miter lim="400000"/>
          </a:ln>
        </p:spPr>
      </p:pic>
      <p:sp>
        <p:nvSpPr>
          <p:cNvPr id="138" name="Page name"/>
          <p:cNvSpPr txBox="1"/>
          <p:nvPr/>
        </p:nvSpPr>
        <p:spPr>
          <a:xfrm>
            <a:off x="806543" y="223927"/>
            <a:ext cx="138339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Введение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33065" y="2260826"/>
            <a:ext cx="11262470" cy="36825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800" b="1" dirty="0"/>
              <a:t>Computer Science</a:t>
            </a:r>
            <a:r>
              <a:rPr lang="ru-RU" sz="2800" dirty="0"/>
              <a:t> (информатика, компьютерные науки) - это совокупность дисциплин, которые стремятся создать научную основу для таких тем</a:t>
            </a:r>
            <a:r>
              <a:rPr lang="en-US" sz="2800" dirty="0"/>
              <a:t> </a:t>
            </a:r>
            <a:r>
              <a:rPr lang="ru-RU" sz="2800" dirty="0"/>
              <a:t>как разработка алгоритмов, программирование, обработка информации</a:t>
            </a:r>
            <a:r>
              <a:rPr lang="en-US" sz="2800" dirty="0"/>
              <a:t> </a:t>
            </a:r>
            <a:r>
              <a:rPr lang="ru-RU" sz="2800" dirty="0"/>
              <a:t>и других</a:t>
            </a:r>
            <a:r>
              <a:rPr lang="en-US" sz="2800" dirty="0"/>
              <a:t>.</a:t>
            </a:r>
            <a:r>
              <a:rPr lang="ru-RU" sz="2800" dirty="0"/>
              <a:t> Данные дисциплины обеспечивают фундамент для создания современных компьютерных приложений/программ и инфраструктуры будущего</a:t>
            </a:r>
            <a:r>
              <a:rPr lang="en-US" sz="2800" dirty="0"/>
              <a:t>.</a:t>
            </a:r>
            <a:r>
              <a:rPr lang="ru-RU" sz="2800" dirty="0"/>
              <a:t> </a:t>
            </a:r>
            <a:endParaRPr sz="28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4990"/>
            <a:ext cx="13004800" cy="9753600"/>
          </a:xfrm>
          <a:prstGeom prst="rect">
            <a:avLst/>
          </a:prstGeom>
          <a:ln w="12700">
            <a:miter lim="400000"/>
          </a:ln>
        </p:spPr>
      </p:pic>
      <p:sp>
        <p:nvSpPr>
          <p:cNvPr id="138" name="Page name"/>
          <p:cNvSpPr txBox="1"/>
          <p:nvPr/>
        </p:nvSpPr>
        <p:spPr>
          <a:xfrm>
            <a:off x="806543" y="223927"/>
            <a:ext cx="138339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Введение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685397" y="1581210"/>
            <a:ext cx="5972469" cy="161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a:t>Computer Science: An Overview</a:t>
            </a:r>
          </a:p>
          <a:p>
            <a:pPr algn="just"/>
            <a:r>
              <a:rPr lang="en-US" sz="2800" dirty="0"/>
              <a:t>J. Glenn </a:t>
            </a:r>
            <a:r>
              <a:rPr lang="en-US" sz="2800" dirty="0" err="1"/>
              <a:t>Brookshear</a:t>
            </a:r>
            <a:r>
              <a:rPr lang="en-US" sz="2800" dirty="0"/>
              <a:t>, David Smith, Dennis </a:t>
            </a:r>
            <a:r>
              <a:rPr lang="en-US" sz="2800" dirty="0" err="1"/>
              <a:t>Brylow</a:t>
            </a:r>
            <a:endParaRPr sz="2800" dirty="0"/>
          </a:p>
        </p:txBody>
      </p:sp>
      <p:pic>
        <p:nvPicPr>
          <p:cNvPr id="3" name="Рисунок 2">
            <a:extLst>
              <a:ext uri="{FF2B5EF4-FFF2-40B4-BE49-F238E27FC236}">
                <a16:creationId xmlns:a16="http://schemas.microsoft.com/office/drawing/2014/main" id="{79CF17D3-363C-AD4C-9993-563E9DCFC8CE}"/>
              </a:ext>
            </a:extLst>
          </p:cNvPr>
          <p:cNvPicPr>
            <a:picLocks noChangeAspect="1"/>
          </p:cNvPicPr>
          <p:nvPr/>
        </p:nvPicPr>
        <p:blipFill>
          <a:blip r:embed="rId3"/>
          <a:stretch>
            <a:fillRect/>
          </a:stretch>
        </p:blipFill>
        <p:spPr>
          <a:xfrm>
            <a:off x="7343262" y="1532547"/>
            <a:ext cx="4623355" cy="5807663"/>
          </a:xfrm>
          <a:prstGeom prst="rect">
            <a:avLst/>
          </a:prstGeom>
        </p:spPr>
      </p:pic>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228E0FA-C270-D34C-8E7B-2256D2252BE0}"/>
              </a:ext>
            </a:extLst>
          </p:cNvPr>
          <p:cNvSpPr txBox="1"/>
          <p:nvPr/>
        </p:nvSpPr>
        <p:spPr>
          <a:xfrm>
            <a:off x="685397" y="3531566"/>
            <a:ext cx="5972469"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marL="457200" indent="-457200">
              <a:buFont typeface="Arial" panose="020B0604020202020204" pitchFamily="34" charset="0"/>
              <a:buChar char="•"/>
            </a:pPr>
            <a:r>
              <a:rPr lang="ru-RU" sz="2800" dirty="0"/>
              <a:t>Память и архитектура</a:t>
            </a:r>
          </a:p>
          <a:p>
            <a:pPr marL="457200" indent="-457200">
              <a:buFont typeface="Arial" panose="020B0604020202020204" pitchFamily="34" charset="0"/>
              <a:buChar char="•"/>
            </a:pPr>
            <a:r>
              <a:rPr lang="ru-RU" sz="2800" dirty="0"/>
              <a:t>Операционные системы</a:t>
            </a:r>
          </a:p>
          <a:p>
            <a:pPr marL="457200" indent="-457200">
              <a:buFont typeface="Arial" panose="020B0604020202020204" pitchFamily="34" charset="0"/>
              <a:buChar char="•"/>
            </a:pPr>
            <a:r>
              <a:rPr lang="ru-RU" sz="2800" dirty="0"/>
              <a:t>Сети</a:t>
            </a:r>
          </a:p>
          <a:p>
            <a:pPr marL="457200" indent="-457200">
              <a:buFont typeface="Arial" panose="020B0604020202020204" pitchFamily="34" charset="0"/>
              <a:buChar char="•"/>
            </a:pPr>
            <a:r>
              <a:rPr lang="ru-RU" sz="2800" dirty="0"/>
              <a:t>Алгоритмы</a:t>
            </a:r>
          </a:p>
          <a:p>
            <a:pPr marL="457200" indent="-457200">
              <a:buFont typeface="Arial" panose="020B0604020202020204" pitchFamily="34" charset="0"/>
              <a:buChar char="•"/>
            </a:pPr>
            <a:r>
              <a:rPr lang="ru-RU" sz="2800" dirty="0"/>
              <a:t>Языки программирования</a:t>
            </a:r>
          </a:p>
          <a:p>
            <a:r>
              <a:rPr lang="ru-RU" sz="2800" dirty="0"/>
              <a:t>и </a:t>
            </a:r>
            <a:r>
              <a:rPr lang="ru-RU" sz="2800" dirty="0" err="1"/>
              <a:t>т.д</a:t>
            </a:r>
            <a:endParaRPr lang="ru-RU" sz="2800" dirty="0"/>
          </a:p>
        </p:txBody>
      </p:sp>
    </p:spTree>
    <p:extLst>
      <p:ext uri="{BB962C8B-B14F-4D97-AF65-F5344CB8AC3E}">
        <p14:creationId xmlns:p14="http://schemas.microsoft.com/office/powerpoint/2010/main" val="15014317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4990"/>
            <a:ext cx="13004800" cy="9753600"/>
          </a:xfrm>
          <a:prstGeom prst="rect">
            <a:avLst/>
          </a:prstGeom>
          <a:ln w="12700">
            <a:miter lim="400000"/>
          </a:ln>
        </p:spPr>
      </p:pic>
      <p:sp>
        <p:nvSpPr>
          <p:cNvPr id="138" name="Page name"/>
          <p:cNvSpPr txBox="1"/>
          <p:nvPr/>
        </p:nvSpPr>
        <p:spPr>
          <a:xfrm>
            <a:off x="806543" y="223927"/>
            <a:ext cx="138339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Введение</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685397" y="1581210"/>
            <a:ext cx="5972469" cy="161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a:t>Introduction to Computing Systems</a:t>
            </a:r>
          </a:p>
          <a:p>
            <a:pPr algn="just"/>
            <a:endParaRPr lang="en-US" sz="2800" b="1" dirty="0"/>
          </a:p>
          <a:p>
            <a:pPr algn="just"/>
            <a:r>
              <a:rPr lang="en-US" sz="2800" dirty="0"/>
              <a:t>Yale N. </a:t>
            </a:r>
            <a:r>
              <a:rPr lang="en-US" sz="2800" dirty="0" err="1"/>
              <a:t>Patt</a:t>
            </a:r>
            <a:r>
              <a:rPr lang="en-US" sz="2800" dirty="0"/>
              <a:t>, Sanjay J. Patel</a:t>
            </a:r>
            <a:endParaRPr sz="2800"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228E0FA-C270-D34C-8E7B-2256D2252BE0}"/>
              </a:ext>
            </a:extLst>
          </p:cNvPr>
          <p:cNvSpPr txBox="1"/>
          <p:nvPr/>
        </p:nvSpPr>
        <p:spPr>
          <a:xfrm>
            <a:off x="685397" y="3531566"/>
            <a:ext cx="5972469" cy="3165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marL="457200" indent="-457200">
              <a:buFont typeface="Arial" panose="020B0604020202020204" pitchFamily="34" charset="0"/>
              <a:buChar char="•"/>
            </a:pPr>
            <a:r>
              <a:rPr lang="ru-RU" sz="2800" dirty="0"/>
              <a:t>Память, данные, архитектура</a:t>
            </a:r>
          </a:p>
          <a:p>
            <a:pPr marL="457200" indent="-457200">
              <a:buFont typeface="Arial" panose="020B0604020202020204" pitchFamily="34" charset="0"/>
              <a:buChar char="•"/>
            </a:pPr>
            <a:r>
              <a:rPr lang="ru-RU" sz="2800" dirty="0"/>
              <a:t>Низкоуровневые объекты</a:t>
            </a:r>
          </a:p>
          <a:p>
            <a:pPr marL="457200" indent="-457200">
              <a:buFont typeface="Arial" panose="020B0604020202020204" pitchFamily="34" charset="0"/>
              <a:buChar char="•"/>
            </a:pPr>
            <a:r>
              <a:rPr lang="ru-RU" sz="2800" dirty="0"/>
              <a:t>Структуры данных</a:t>
            </a:r>
          </a:p>
          <a:p>
            <a:pPr marL="457200" indent="-457200">
              <a:buFont typeface="Arial" panose="020B0604020202020204" pitchFamily="34" charset="0"/>
              <a:buChar char="•"/>
            </a:pPr>
            <a:r>
              <a:rPr lang="ru-RU" sz="2800" dirty="0"/>
              <a:t>Программирование С</a:t>
            </a:r>
            <a:r>
              <a:rPr lang="en-US" sz="2800" dirty="0"/>
              <a:t>/</a:t>
            </a:r>
            <a:r>
              <a:rPr lang="ru-RU" sz="2800" dirty="0"/>
              <a:t>С++</a:t>
            </a:r>
          </a:p>
          <a:p>
            <a:pPr marL="457200" indent="-457200">
              <a:buFont typeface="Arial" panose="020B0604020202020204" pitchFamily="34" charset="0"/>
              <a:buChar char="•"/>
            </a:pPr>
            <a:r>
              <a:rPr lang="ru-RU" sz="2800" dirty="0"/>
              <a:t>Языки программирования</a:t>
            </a:r>
          </a:p>
          <a:p>
            <a:r>
              <a:rPr lang="ru-RU" sz="2800" dirty="0"/>
              <a:t>и </a:t>
            </a:r>
            <a:r>
              <a:rPr lang="ru-RU" sz="2800" dirty="0" err="1"/>
              <a:t>т.д</a:t>
            </a:r>
            <a:endParaRPr lang="ru-RU" sz="2800" dirty="0"/>
          </a:p>
        </p:txBody>
      </p:sp>
      <p:pic>
        <p:nvPicPr>
          <p:cNvPr id="4" name="Рисунок 3">
            <a:extLst>
              <a:ext uri="{FF2B5EF4-FFF2-40B4-BE49-F238E27FC236}">
                <a16:creationId xmlns:a16="http://schemas.microsoft.com/office/drawing/2014/main" id="{00252134-61EC-D2FC-B9F6-A07E44437CD5}"/>
              </a:ext>
            </a:extLst>
          </p:cNvPr>
          <p:cNvPicPr>
            <a:picLocks noChangeAspect="1"/>
          </p:cNvPicPr>
          <p:nvPr/>
        </p:nvPicPr>
        <p:blipFill>
          <a:blip r:embed="rId3"/>
          <a:stretch>
            <a:fillRect/>
          </a:stretch>
        </p:blipFill>
        <p:spPr>
          <a:xfrm>
            <a:off x="7675101" y="1581210"/>
            <a:ext cx="4312463" cy="5262562"/>
          </a:xfrm>
          <a:prstGeom prst="rect">
            <a:avLst/>
          </a:prstGeom>
        </p:spPr>
      </p:pic>
    </p:spTree>
    <p:extLst>
      <p:ext uri="{BB962C8B-B14F-4D97-AF65-F5344CB8AC3E}">
        <p14:creationId xmlns:p14="http://schemas.microsoft.com/office/powerpoint/2010/main" val="1501226522"/>
      </p:ext>
    </p:extLst>
  </p:cSld>
  <p:clrMapOvr>
    <a:masterClrMapping/>
  </p:clrMapOvr>
  <p:transition spd="med"/>
</p:sld>
</file>

<file path=ppt/theme/theme1.xml><?xml version="1.0" encoding="utf-8"?>
<a:theme xmlns:a="http://schemas.openxmlformats.org/drawingml/2006/main" name="White">
  <a:themeElements>
    <a:clrScheme name="White">
      <a:dk1>
        <a:srgbClr val="000000">
          <a:alpha val="56311"/>
        </a:srgbClr>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7047</TotalTime>
  <Words>1685</Words>
  <Application>Microsoft Office PowerPoint</Application>
  <PresentationFormat>Произвольный</PresentationFormat>
  <Paragraphs>239</Paragraphs>
  <Slides>47</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47</vt:i4>
      </vt:variant>
    </vt:vector>
  </HeadingPairs>
  <TitlesOfParts>
    <vt:vector size="56" baseType="lpstr">
      <vt:lpstr>Arial</vt:lpstr>
      <vt:lpstr>Helvetica Light</vt:lpstr>
      <vt:lpstr>Helvetica Neue</vt:lpstr>
      <vt:lpstr>Helvetica Neue Light</vt:lpstr>
      <vt:lpstr>Helvetica Neue Thin</vt:lpstr>
      <vt:lpstr>Roboto</vt:lpstr>
      <vt:lpstr>Roboto Light</vt:lpstr>
      <vt:lpstr>Roboto Medium</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Bychkov llya</dc:creator>
  <cp:lastModifiedBy>Ilya Bychkov</cp:lastModifiedBy>
  <cp:revision>296</cp:revision>
  <dcterms:modified xsi:type="dcterms:W3CDTF">2023-11-04T06:29:14Z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(3)7ePxLcFQgd8U09uezzRmRLfMMz9egRnzPR3l1nUQTLE6+hlZSjulKo94LF3Do13Y69ya0orx
MSEaOsNh3xkM5o+whfF51BzC2gtbX0wLLV1ZKbFHQLul8JJmLogM6Fsw1HvQFZuHewjK20wu
vamLrT5UY+Q9Lr0JMK2Jfcce6tUfb/GovsRCEiLx8+DAbGk9HGkw1+92dkWfs10ctMFyYunL
FLSOgs/qcuW9K4Ncp5</vt:lpwstr>
  </property>
  <property fmtid="{D5CDD505-2E9C-101B-9397-08002B2CF9AE}" pid="3" name="_2015_ms_pID_7253431">
    <vt:lpwstr>oL27/fx23BnC7g6G3TObq90337tAfb47+vH8dbmbmo7H2AdjlW5IUZ
OW98bLffCj3gCk4bJRVhUclTBpfenR00aVlFQDiW0aOEwOofX2z9EB7Cut9Rx48OcZY+cJvU
KTIOkSgoet507EhRInvPa4iFIpgmZy7Ulg0pj/5v/VfBrBO93K0tF5GyA+GO6ndnI7oKYSU/
Vt7c/2G+slOrJI4jsGB3FhJIbfUi9IExQGWh</vt:lpwstr>
  </property>
  <property fmtid="{D5CDD505-2E9C-101B-9397-08002B2CF9AE}" pid="4" name="_2015_ms_pID_7253432">
    <vt:lpwstr>ZQ==</vt:lpwstr>
  </property>
</Properties>
</file>